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8" r:id="rId2"/>
    <p:sldId id="347" r:id="rId3"/>
    <p:sldId id="306" r:id="rId4"/>
    <p:sldId id="297" r:id="rId5"/>
    <p:sldId id="298" r:id="rId6"/>
    <p:sldId id="299" r:id="rId7"/>
    <p:sldId id="300" r:id="rId8"/>
    <p:sldId id="301" r:id="rId9"/>
    <p:sldId id="303" r:id="rId10"/>
    <p:sldId id="348" r:id="rId11"/>
    <p:sldId id="349" r:id="rId12"/>
    <p:sldId id="350" r:id="rId13"/>
    <p:sldId id="304" r:id="rId14"/>
    <p:sldId id="305" r:id="rId15"/>
    <p:sldId id="315" r:id="rId16"/>
    <p:sldId id="351" r:id="rId17"/>
    <p:sldId id="346" r:id="rId18"/>
    <p:sldId id="332" r:id="rId19"/>
    <p:sldId id="333" r:id="rId20"/>
    <p:sldId id="334" r:id="rId21"/>
    <p:sldId id="345" r:id="rId22"/>
    <p:sldId id="316" r:id="rId23"/>
    <p:sldId id="337" r:id="rId24"/>
    <p:sldId id="322" r:id="rId25"/>
    <p:sldId id="339" r:id="rId26"/>
    <p:sldId id="338" r:id="rId27"/>
    <p:sldId id="354" r:id="rId28"/>
    <p:sldId id="355" r:id="rId29"/>
    <p:sldId id="352" r:id="rId30"/>
    <p:sldId id="340" r:id="rId31"/>
    <p:sldId id="341" r:id="rId32"/>
    <p:sldId id="342" r:id="rId33"/>
    <p:sldId id="344" r:id="rId34"/>
    <p:sldId id="343" r:id="rId35"/>
    <p:sldId id="335" r:id="rId36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p14="http://schemas.microsoft.com/office/powerpoint/2010/main" xmlns:mv="urn:schemas-microsoft-com:mac:vml" xmlns:mc="http://schemas.openxmlformats.org/markup-compatibility/2006" val="1"/>
      </p:ext>
    </p:extLst>
  </p:showPr>
  <p:clrMru>
    <a:srgbClr val="4602AA"/>
    <a:srgbClr val="129A3C"/>
    <a:srgbClr val="FFCC00"/>
    <a:srgbClr val="5D2884"/>
    <a:srgbClr val="FFFFCC"/>
    <a:srgbClr val="3B4247"/>
    <a:srgbClr val="0087CB"/>
    <a:srgbClr val="3399FF"/>
    <a:srgbClr val="98BF0E"/>
    <a:srgbClr val="E3001B"/>
  </p:clrMru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928" y="-102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84" charset="0"/>
                <a:ea typeface="Arial" pitchFamily="-84" charset="0"/>
                <a:cs typeface="Arial" pitchFamily="-8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" charset="0"/>
              </a:defRPr>
            </a:lvl1pPr>
          </a:lstStyle>
          <a:p>
            <a:pPr>
              <a:defRPr/>
            </a:pPr>
            <a:fld id="{6950113B-3F4F-42FF-B871-F36DBB1BC8A6}" type="datetime1">
              <a:rPr lang="fr-FR"/>
              <a:pPr>
                <a:defRPr/>
              </a:pPr>
              <a:t>26/09/2012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84" charset="0"/>
                <a:ea typeface="Arial" pitchFamily="-84" charset="0"/>
                <a:cs typeface="Arial" pitchFamily="-8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" charset="0"/>
              </a:defRPr>
            </a:lvl1pPr>
          </a:lstStyle>
          <a:p>
            <a:pPr>
              <a:defRPr/>
            </a:pPr>
            <a:fld id="{0D21EB66-3D59-47DE-A87A-24960DFA3B6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306271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84" charset="0"/>
                <a:ea typeface="Arial" pitchFamily="-84" charset="0"/>
                <a:cs typeface="Arial" pitchFamily="-8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" charset="0"/>
              </a:defRPr>
            </a:lvl1pPr>
          </a:lstStyle>
          <a:p>
            <a:pPr>
              <a:defRPr/>
            </a:pPr>
            <a:fld id="{C468536B-F3DB-4EB0-8C83-6AEF8727F704}" type="datetime1">
              <a:rPr lang="fr-FR"/>
              <a:pPr>
                <a:defRPr/>
              </a:pPr>
              <a:t>26/09/2012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84" charset="0"/>
                <a:ea typeface="Arial" pitchFamily="-84" charset="0"/>
                <a:cs typeface="Arial" pitchFamily="-8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" charset="0"/>
              </a:defRPr>
            </a:lvl1pPr>
          </a:lstStyle>
          <a:p>
            <a:pPr>
              <a:defRPr/>
            </a:pPr>
            <a:fld id="{4AD8E5BF-B10E-4E9D-93E7-9BFEE174A3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278547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0617E3-1903-480C-B727-BC185F47EABB}" type="slidenum">
              <a:rPr lang="fr-FR" smtClean="0"/>
              <a:pPr/>
              <a:t>2</a:t>
            </a:fld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/>
          </a:p>
        </p:txBody>
      </p:sp>
      <p:sp>
        <p:nvSpPr>
          <p:cNvPr id="409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02339E-E9CA-4AF3-A7E6-C5CD9AD64108}" type="slidenum">
              <a:rPr lang="fr-FR" smtClean="0"/>
              <a:pPr/>
              <a:t>7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KZ1058\AppData\Local\Microsoft\Windows\Temporary Internet Files\Content.Outlook\ADWZTOLY\LOGO WGC GB MASTER V20 02 2012 (3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14290"/>
            <a:ext cx="5429256" cy="626752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5" descr="Logo WGC GB tran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5276850"/>
            <a:ext cx="133191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pic>
        <p:nvPicPr>
          <p:cNvPr id="6" name="Picture 4" descr="C:\Users\KZ1058\AppData\Local\Microsoft\Windows\Temporary Internet Files\Content.Outlook\ADWZTOLY\1_New IGU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0"/>
            <a:ext cx="1500166" cy="108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39750" y="1125538"/>
            <a:ext cx="8604250" cy="44450"/>
          </a:xfrm>
          <a:prstGeom prst="rect">
            <a:avLst/>
          </a:prstGeom>
          <a:gradFill flip="none" rotWithShape="1">
            <a:gsLst>
              <a:gs pos="0">
                <a:srgbClr val="E3001B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84" charset="0"/>
              <a:cs typeface="Arial" pitchFamily="-8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pic>
        <p:nvPicPr>
          <p:cNvPr id="3" name="Picture 1" descr="C:\Users\KZ1058\AppData\Local\Microsoft\Windows\Temporary Internet Files\Content.Outlook\ADWZTOLY\LOGO WGC GB MASTER V20 02 2012 (3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5703487"/>
            <a:ext cx="1000100" cy="1154513"/>
          </a:xfrm>
          <a:prstGeom prst="rect">
            <a:avLst/>
          </a:prstGeom>
          <a:noFill/>
        </p:spPr>
      </p:pic>
      <p:pic>
        <p:nvPicPr>
          <p:cNvPr id="4" name="Picture 4" descr="C:\Users\KZ1058\AppData\Local\Microsoft\Windows\Temporary Internet Files\Content.Outlook\ADWZTOLY\1_New IGU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0"/>
            <a:ext cx="1500166" cy="108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 descr="mod1_1-V4.png"/>
          <p:cNvPicPr>
            <a:picLocks noChangeAspect="1"/>
          </p:cNvPicPr>
          <p:nvPr userDrawn="1"/>
        </p:nvPicPr>
        <p:blipFill>
          <a:blip r:embed="rId2" cstate="print"/>
          <a:srcRect l="5733"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960813" y="3427413"/>
            <a:ext cx="5183187" cy="4603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E3001B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84" charset="0"/>
              <a:cs typeface="Arial" pitchFamily="-8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23928" y="1916832"/>
            <a:ext cx="4824536" cy="1467594"/>
          </a:xfrm>
        </p:spPr>
        <p:txBody>
          <a:bodyPr/>
          <a:lstStyle>
            <a:lvl1pPr>
              <a:defRPr b="1">
                <a:solidFill>
                  <a:srgbClr val="3399FF"/>
                </a:solidFill>
                <a:effectLst/>
                <a:latin typeface="Vrinda" pitchFamily="2" charset="0"/>
                <a:cs typeface="Vrinda" pitchFamily="2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23928" y="3670176"/>
            <a:ext cx="4824536" cy="1752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68767F"/>
                </a:solidFill>
                <a:latin typeface="Vrinda" pitchFamily="2" charset="0"/>
                <a:cs typeface="Vrinda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pic>
        <p:nvPicPr>
          <p:cNvPr id="6" name="Picture 1" descr="C:\Users\KZ1058\AppData\Local\Microsoft\Windows\Temporary Internet Files\Content.Outlook\ADWZTOLY\LOGO WGC GB MASTER V20 02 2012 (3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2857520" cy="3298714"/>
          </a:xfrm>
          <a:prstGeom prst="rect">
            <a:avLst/>
          </a:prstGeom>
          <a:noFill/>
        </p:spPr>
      </p:pic>
      <p:pic>
        <p:nvPicPr>
          <p:cNvPr id="7" name="Picture 4" descr="C:\Users\KZ1058\AppData\Local\Microsoft\Windows\Temporary Internet Files\Content.Outlook\ADWZTOLY\1_New IGU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876"/>
            <a:ext cx="345986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39750" y="1125538"/>
            <a:ext cx="8604250" cy="44450"/>
          </a:xfrm>
          <a:prstGeom prst="rect">
            <a:avLst/>
          </a:prstGeom>
          <a:gradFill flip="none" rotWithShape="1">
            <a:gsLst>
              <a:gs pos="0">
                <a:srgbClr val="E3001B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84" charset="0"/>
              <a:cs typeface="Arial" pitchFamily="-8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12788" indent="-255588">
              <a:buClr>
                <a:srgbClr val="3B4247"/>
              </a:buClr>
              <a:buSzPct val="80000"/>
              <a:buFont typeface="Arial" pitchFamily="34" charset="0"/>
              <a:buChar char="•"/>
              <a:defRPr/>
            </a:lvl2pPr>
            <a:lvl3pPr>
              <a:buSzPct val="80000"/>
              <a:buFont typeface="Wingdings" pitchFamily="2" charset="2"/>
              <a:buChar char="ü"/>
              <a:defRPr/>
            </a:lvl3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6" name="Picture 1" descr="C:\Users\KZ1058\AppData\Local\Microsoft\Windows\Temporary Internet Files\Content.Outlook\ADWZTOLY\LOGO WGC GB MASTER V20 02 2012 (3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5703487"/>
            <a:ext cx="1000100" cy="1154513"/>
          </a:xfrm>
          <a:prstGeom prst="rect">
            <a:avLst/>
          </a:prstGeom>
          <a:noFill/>
        </p:spPr>
      </p:pic>
      <p:pic>
        <p:nvPicPr>
          <p:cNvPr id="7" name="Picture 4" descr="C:\Users\KZ1058\AppData\Local\Microsoft\Windows\Temporary Internet Files\Content.Outlook\ADWZTOLY\1_New IGU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0"/>
            <a:ext cx="1500166" cy="108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39750" y="1125538"/>
            <a:ext cx="8604250" cy="44450"/>
          </a:xfrm>
          <a:prstGeom prst="rect">
            <a:avLst/>
          </a:prstGeom>
          <a:gradFill flip="none" rotWithShape="1">
            <a:gsLst>
              <a:gs pos="0">
                <a:srgbClr val="E3001B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84" charset="0"/>
              <a:cs typeface="Arial" pitchFamily="-8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pic>
        <p:nvPicPr>
          <p:cNvPr id="7" name="Picture 1" descr="C:\Users\KZ1058\AppData\Local\Microsoft\Windows\Temporary Internet Files\Content.Outlook\ADWZTOLY\LOGO WGC GB MASTER V20 02 2012 (3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5703487"/>
            <a:ext cx="1000100" cy="1154513"/>
          </a:xfrm>
          <a:prstGeom prst="rect">
            <a:avLst/>
          </a:prstGeom>
          <a:noFill/>
        </p:spPr>
      </p:pic>
      <p:pic>
        <p:nvPicPr>
          <p:cNvPr id="8" name="Picture 4" descr="C:\Users\KZ1058\AppData\Local\Microsoft\Windows\Temporary Internet Files\Content.Outlook\ADWZTOLY\1_New IGU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0"/>
            <a:ext cx="1500166" cy="108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39750" y="1125538"/>
            <a:ext cx="8604250" cy="44450"/>
          </a:xfrm>
          <a:prstGeom prst="rect">
            <a:avLst/>
          </a:prstGeom>
          <a:gradFill flip="none" rotWithShape="1">
            <a:gsLst>
              <a:gs pos="0">
                <a:srgbClr val="E3001B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84" charset="0"/>
              <a:cs typeface="Arial" pitchFamily="-8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pic>
        <p:nvPicPr>
          <p:cNvPr id="9" name="Picture 1" descr="C:\Users\KZ1058\AppData\Local\Microsoft\Windows\Temporary Internet Files\Content.Outlook\ADWZTOLY\LOGO WGC GB MASTER V20 02 2012 (3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5703487"/>
            <a:ext cx="1000100" cy="1154513"/>
          </a:xfrm>
          <a:prstGeom prst="rect">
            <a:avLst/>
          </a:prstGeom>
          <a:noFill/>
        </p:spPr>
      </p:pic>
      <p:pic>
        <p:nvPicPr>
          <p:cNvPr id="10" name="Picture 4" descr="C:\Users\KZ1058\AppData\Local\Microsoft\Windows\Temporary Internet Files\Content.Outlook\ADWZTOLY\1_New IGU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0"/>
            <a:ext cx="1500166" cy="108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39750" y="1125538"/>
            <a:ext cx="8604250" cy="44450"/>
          </a:xfrm>
          <a:prstGeom prst="rect">
            <a:avLst/>
          </a:prstGeom>
          <a:gradFill flip="none" rotWithShape="1">
            <a:gsLst>
              <a:gs pos="0">
                <a:srgbClr val="E3001B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84" charset="0"/>
              <a:cs typeface="Arial" pitchFamily="-8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pic>
        <p:nvPicPr>
          <p:cNvPr id="5" name="Picture 1" descr="C:\Users\KZ1058\AppData\Local\Microsoft\Windows\Temporary Internet Files\Content.Outlook\ADWZTOLY\LOGO WGC GB MASTER V20 02 2012 (3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5703487"/>
            <a:ext cx="1000100" cy="1154513"/>
          </a:xfrm>
          <a:prstGeom prst="rect">
            <a:avLst/>
          </a:prstGeom>
          <a:noFill/>
        </p:spPr>
      </p:pic>
      <p:pic>
        <p:nvPicPr>
          <p:cNvPr id="6" name="Picture 4" descr="C:\Users\KZ1058\AppData\Local\Microsoft\Windows\Temporary Internet Files\Content.Outlook\ADWZTOLY\1_New IGU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0"/>
            <a:ext cx="1500166" cy="108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KZ1058\AppData\Local\Microsoft\Windows\Temporary Internet Files\Content.Outlook\ADWZTOLY\LOGO WGC GB MASTER V20 02 2012 (3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5703487"/>
            <a:ext cx="1000100" cy="1154513"/>
          </a:xfrm>
          <a:prstGeom prst="rect">
            <a:avLst/>
          </a:prstGeom>
          <a:noFill/>
        </p:spPr>
      </p:pic>
      <p:pic>
        <p:nvPicPr>
          <p:cNvPr id="3" name="Picture 4" descr="C:\Users\KZ1058\AppData\Local\Microsoft\Windows\Temporary Internet Files\Content.Outlook\ADWZTOLY\1_New IGU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0"/>
            <a:ext cx="1500166" cy="108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pic>
        <p:nvPicPr>
          <p:cNvPr id="6" name="Picture 1" descr="C:\Users\KZ1058\AppData\Local\Microsoft\Windows\Temporary Internet Files\Content.Outlook\ADWZTOLY\LOGO WGC GB MASTER V20 02 2012 (3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5703487"/>
            <a:ext cx="1000100" cy="1154513"/>
          </a:xfrm>
          <a:prstGeom prst="rect">
            <a:avLst/>
          </a:prstGeom>
          <a:noFill/>
        </p:spPr>
      </p:pic>
      <p:pic>
        <p:nvPicPr>
          <p:cNvPr id="7" name="Picture 4" descr="C:\Users\KZ1058\AppData\Local\Microsoft\Windows\Temporary Internet Files\Content.Outlook\ADWZTOLY\1_New IGU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0"/>
            <a:ext cx="1500166" cy="108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4" descr="Frise bleue trans.png"/>
          <p:cNvPicPr>
            <a:picLocks noChangeAspect="1"/>
          </p:cNvPicPr>
          <p:nvPr userDrawn="1"/>
        </p:nvPicPr>
        <p:blipFill>
          <a:blip r:embed="rId15" cstate="print">
            <a:lum bright="10000" contrast="10000"/>
          </a:blip>
          <a:srcRect l="15031" t="28148" r="17494"/>
          <a:stretch>
            <a:fillRect/>
          </a:stretch>
        </p:blipFill>
        <p:spPr bwMode="auto">
          <a:xfrm>
            <a:off x="252413" y="0"/>
            <a:ext cx="8891587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2296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-36513" y="3175"/>
            <a:ext cx="488951" cy="6854825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84" charset="0"/>
              <a:cs typeface="Arial" pitchFamily="-84" charset="0"/>
            </a:endParaRPr>
          </a:p>
        </p:txBody>
      </p:sp>
      <p:pic>
        <p:nvPicPr>
          <p:cNvPr id="6" name="Picture 1" descr="C:\Users\KZ1058\AppData\Local\Microsoft\Windows\Temporary Internet Files\Content.Outlook\ADWZTOLY\LOGO WGC GB MASTER V20 02 2012 (3).jp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143900" y="5703487"/>
            <a:ext cx="1000100" cy="1154513"/>
          </a:xfrm>
          <a:prstGeom prst="rect">
            <a:avLst/>
          </a:prstGeom>
          <a:noFill/>
        </p:spPr>
      </p:pic>
      <p:pic>
        <p:nvPicPr>
          <p:cNvPr id="7" name="Picture 4" descr="C:\Users\KZ1058\AppData\Local\Microsoft\Windows\Temporary Internet Files\Content.Outlook\ADWZTOLY\1_New IGU logo.jpg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43834" y="0"/>
            <a:ext cx="1500166" cy="108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95" r:id="rId1"/>
    <p:sldLayoutId id="2147484596" r:id="rId2"/>
    <p:sldLayoutId id="2147484597" r:id="rId3"/>
    <p:sldLayoutId id="2147484598" r:id="rId4"/>
    <p:sldLayoutId id="2147484599" r:id="rId5"/>
    <p:sldLayoutId id="2147484600" r:id="rId6"/>
    <p:sldLayoutId id="2147484601" r:id="rId7"/>
    <p:sldLayoutId id="2147484592" r:id="rId8"/>
    <p:sldLayoutId id="2147484602" r:id="rId9"/>
    <p:sldLayoutId id="2147484603" r:id="rId10"/>
    <p:sldLayoutId id="2147484604" r:id="rId11"/>
    <p:sldLayoutId id="2147484593" r:id="rId12"/>
    <p:sldLayoutId id="2147484594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087CB"/>
          </a:solidFill>
          <a:latin typeface="Vrinda" pitchFamily="2" charset="0"/>
          <a:ea typeface="Vrinda" pitchFamily="2" charset="0"/>
          <a:cs typeface="Vrinda" pitchFamily="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87CB"/>
          </a:solidFill>
          <a:latin typeface="Vrinda" pitchFamily="2" charset="0"/>
          <a:ea typeface="Vrinda" pitchFamily="2" charset="0"/>
          <a:cs typeface="Vrinda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87CB"/>
          </a:solidFill>
          <a:latin typeface="Vrinda" pitchFamily="2" charset="0"/>
          <a:ea typeface="Vrinda" pitchFamily="2" charset="0"/>
          <a:cs typeface="Vrinda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87CB"/>
          </a:solidFill>
          <a:latin typeface="Vrinda" pitchFamily="2" charset="0"/>
          <a:ea typeface="Vrinda" pitchFamily="2" charset="0"/>
          <a:cs typeface="Vrinda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87CB"/>
          </a:solidFill>
          <a:latin typeface="Vrinda" pitchFamily="2" charset="0"/>
          <a:ea typeface="Vrinda" pitchFamily="2" charset="0"/>
          <a:cs typeface="Vrinda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87CB"/>
          </a:solidFill>
          <a:latin typeface="Vrinda" pitchFamily="2" charset="0"/>
          <a:cs typeface="Vrinda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87CB"/>
          </a:solidFill>
          <a:latin typeface="Vrinda" pitchFamily="2" charset="0"/>
          <a:cs typeface="Vrinda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87CB"/>
          </a:solidFill>
          <a:latin typeface="Vrinda" pitchFamily="2" charset="0"/>
          <a:cs typeface="Vrinda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87CB"/>
          </a:solidFill>
          <a:latin typeface="Vrinda" pitchFamily="2" charset="0"/>
          <a:cs typeface="Vrinda" pitchFamily="2" charset="0"/>
        </a:defRPr>
      </a:lvl9pPr>
    </p:titleStyle>
    <p:bodyStyle>
      <a:lvl1pPr marL="342900" indent="-250825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Blip>
          <a:blip r:embed="rId18"/>
        </a:buBlip>
        <a:defRPr sz="3600" kern="1200">
          <a:solidFill>
            <a:srgbClr val="3B4247"/>
          </a:solidFill>
          <a:latin typeface="Vrinda" pitchFamily="2" charset="0"/>
          <a:ea typeface="Vrinda" pitchFamily="2" charset="0"/>
          <a:cs typeface="Vrinda" pitchFamily="2" charset="0"/>
        </a:defRPr>
      </a:lvl1pPr>
      <a:lvl2pPr marL="712788" indent="-255588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3B4247"/>
        </a:buClr>
        <a:buSzPct val="80000"/>
        <a:buFont typeface="Arial" charset="0"/>
        <a:buChar char="•"/>
        <a:defRPr sz="3200" kern="1200">
          <a:solidFill>
            <a:srgbClr val="3B4247"/>
          </a:solidFill>
          <a:latin typeface="Vrinda" pitchFamily="2" charset="0"/>
          <a:ea typeface="Vrinda" pitchFamily="2" charset="0"/>
          <a:cs typeface="Vrinda" pitchFamily="2" charset="0"/>
        </a:defRPr>
      </a:lvl2pPr>
      <a:lvl3pPr marL="11430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3B4247"/>
        </a:buClr>
        <a:buSzPct val="80000"/>
        <a:buFont typeface="Wingdings" pitchFamily="-1" charset="2"/>
        <a:buChar char="ü"/>
        <a:defRPr sz="2800" kern="1200">
          <a:solidFill>
            <a:srgbClr val="3B4247"/>
          </a:solidFill>
          <a:latin typeface="Vrinda" pitchFamily="2" charset="0"/>
          <a:ea typeface="Vrinda" pitchFamily="2" charset="0"/>
          <a:cs typeface="Vrinda" pitchFamily="2" charset="0"/>
        </a:defRPr>
      </a:lvl3pPr>
      <a:lvl4pPr marL="16002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3B4247"/>
          </a:solidFill>
          <a:latin typeface="Vrinda" pitchFamily="2" charset="0"/>
          <a:ea typeface="Vrinda" pitchFamily="2" charset="0"/>
          <a:cs typeface="Vrinda" pitchFamily="2" charset="0"/>
        </a:defRPr>
      </a:lvl4pPr>
      <a:lvl5pPr marL="20574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rgbClr val="3B4247"/>
          </a:solidFill>
          <a:latin typeface="Vrinda" pitchFamily="2" charset="0"/>
          <a:ea typeface="Vrinda" pitchFamily="2" charset="0"/>
          <a:cs typeface="Vrinda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emf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emf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gc2015.org/le-triennium/le-triennium-francais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ytournie@wgc2015.or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u.org/login_form?came_from=http://www.igu.org/committees/pgc/b/col&amp;retry=&amp;disable_cookie_login__=1" TargetMode="External"/><Relationship Id="rId2" Type="http://schemas.openxmlformats.org/officeDocument/2006/relationships/hyperlink" Target="http://www.igu.org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://www.wgc2015.org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://wgc-2015.ideas.dimelo.com/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ttp://wgc-2015.ideas.dimelo.com/" TargetMode="Externa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gliens@wgc2015.org" TargetMode="External"/><Relationship Id="rId2" Type="http://schemas.openxmlformats.org/officeDocument/2006/relationships/hyperlink" Target="mailto:ytournie@wgc2015.or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hyperlink" Target="http://ccmembers.wgc2015.org/" TargetMode="External"/><Relationship Id="rId4" Type="http://schemas.openxmlformats.org/officeDocument/2006/relationships/hyperlink" Target="http://www.wgc2015.org/le-triennium/le-triennium-francai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18" Type="http://schemas.openxmlformats.org/officeDocument/2006/relationships/image" Target="../media/image32.jpeg"/><Relationship Id="rId26" Type="http://schemas.openxmlformats.org/officeDocument/2006/relationships/image" Target="../media/image40.jpeg"/><Relationship Id="rId3" Type="http://schemas.openxmlformats.org/officeDocument/2006/relationships/image" Target="../media/image17.jpeg"/><Relationship Id="rId21" Type="http://schemas.openxmlformats.org/officeDocument/2006/relationships/image" Target="../media/image35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5" Type="http://schemas.openxmlformats.org/officeDocument/2006/relationships/image" Target="../media/image39.jpeg"/><Relationship Id="rId2" Type="http://schemas.openxmlformats.org/officeDocument/2006/relationships/image" Target="../media/image16.jpeg"/><Relationship Id="rId16" Type="http://schemas.openxmlformats.org/officeDocument/2006/relationships/image" Target="../media/image30.jpeg"/><Relationship Id="rId20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24" Type="http://schemas.openxmlformats.org/officeDocument/2006/relationships/image" Target="../media/image38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23" Type="http://schemas.openxmlformats.org/officeDocument/2006/relationships/image" Target="../media/image37.jpeg"/><Relationship Id="rId28" Type="http://schemas.openxmlformats.org/officeDocument/2006/relationships/image" Target="../media/image42.jpeg"/><Relationship Id="rId10" Type="http://schemas.openxmlformats.org/officeDocument/2006/relationships/image" Target="../media/image24.jpeg"/><Relationship Id="rId19" Type="http://schemas.openxmlformats.org/officeDocument/2006/relationships/image" Target="../media/image33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Relationship Id="rId22" Type="http://schemas.openxmlformats.org/officeDocument/2006/relationships/image" Target="../media/image36.jpeg"/><Relationship Id="rId27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ctrTitle"/>
          </p:nvPr>
        </p:nvSpPr>
        <p:spPr>
          <a:xfrm>
            <a:off x="3924300" y="1000125"/>
            <a:ext cx="4824413" cy="2384425"/>
          </a:xfrm>
        </p:spPr>
        <p:txBody>
          <a:bodyPr/>
          <a:lstStyle/>
          <a:p>
            <a:pPr eaLnBrk="1" hangingPunct="1"/>
            <a:r>
              <a:rPr lang="fr-FR" sz="4400" dirty="0" smtClean="0">
                <a:solidFill>
                  <a:srgbClr val="1E3F73"/>
                </a:solidFill>
                <a:latin typeface="Arial Black" pitchFamily="-1" charset="0"/>
              </a:rPr>
              <a:t>Coordination </a:t>
            </a:r>
            <a:r>
              <a:rPr lang="fr-FR" sz="4400" dirty="0" err="1" smtClean="0">
                <a:solidFill>
                  <a:srgbClr val="1E3F73"/>
                </a:solidFill>
                <a:latin typeface="Arial Black" pitchFamily="-1" charset="0"/>
              </a:rPr>
              <a:t>Committee</a:t>
            </a:r>
            <a:r>
              <a:rPr lang="fr-FR" sz="4400" dirty="0" smtClean="0">
                <a:solidFill>
                  <a:srgbClr val="1E3F73"/>
                </a:solidFill>
                <a:latin typeface="Arial Black" pitchFamily="-1" charset="0"/>
              </a:rPr>
              <a:t> 2012-2015</a:t>
            </a:r>
            <a:endParaRPr lang="fr-FR" sz="3200" dirty="0" smtClean="0"/>
          </a:p>
        </p:txBody>
      </p:sp>
      <p:sp>
        <p:nvSpPr>
          <p:cNvPr id="12291" name="Sous-titre 2"/>
          <p:cNvSpPr>
            <a:spLocks noGrp="1"/>
          </p:cNvSpPr>
          <p:nvPr>
            <p:ph type="subTitle" idx="1"/>
          </p:nvPr>
        </p:nvSpPr>
        <p:spPr>
          <a:xfrm>
            <a:off x="3924300" y="3670300"/>
            <a:ext cx="4824413" cy="1752600"/>
          </a:xfrm>
        </p:spPr>
        <p:txBody>
          <a:bodyPr>
            <a:normAutofit lnSpcReduction="10000"/>
          </a:bodyPr>
          <a:lstStyle/>
          <a:p>
            <a:pPr marL="457200" indent="-457200" eaLnBrk="1" hangingPunct="1">
              <a:lnSpc>
                <a:spcPct val="60000"/>
              </a:lnSpc>
            </a:pPr>
            <a:endParaRPr lang="en-GB" sz="3200" b="1" dirty="0" smtClean="0">
              <a:solidFill>
                <a:srgbClr val="1E3F73"/>
              </a:solidFill>
              <a:latin typeface="Arial" charset="0"/>
              <a:cs typeface="Arial" charset="0"/>
            </a:endParaRPr>
          </a:p>
          <a:p>
            <a:pPr marL="457200" indent="-457200" eaLnBrk="1" hangingPunct="1">
              <a:lnSpc>
                <a:spcPct val="60000"/>
              </a:lnSpc>
            </a:pPr>
            <a:r>
              <a:rPr lang="en-GB" sz="3200" b="1" dirty="0" smtClean="0">
                <a:solidFill>
                  <a:srgbClr val="1E3F73"/>
                </a:solidFill>
                <a:latin typeface="Arial" charset="0"/>
                <a:cs typeface="Arial" charset="0"/>
              </a:rPr>
              <a:t>1</a:t>
            </a:r>
            <a:r>
              <a:rPr lang="en-GB" sz="3200" b="1" baseline="30000" dirty="0" smtClean="0">
                <a:solidFill>
                  <a:srgbClr val="1E3F73"/>
                </a:solidFill>
                <a:latin typeface="Arial" charset="0"/>
                <a:cs typeface="Arial" charset="0"/>
              </a:rPr>
              <a:t>st</a:t>
            </a:r>
            <a:r>
              <a:rPr lang="en-GB" sz="3200" b="1" dirty="0" smtClean="0">
                <a:solidFill>
                  <a:srgbClr val="1E3F73"/>
                </a:solidFill>
                <a:latin typeface="Arial" charset="0"/>
                <a:cs typeface="Arial" charset="0"/>
              </a:rPr>
              <a:t> meetings of WOC</a:t>
            </a:r>
          </a:p>
          <a:p>
            <a:pPr marL="457200" indent="-457200" eaLnBrk="1" hangingPunct="1">
              <a:lnSpc>
                <a:spcPct val="60000"/>
              </a:lnSpc>
            </a:pPr>
            <a:r>
              <a:rPr lang="en-GB" sz="3200" b="1" dirty="0" smtClean="0">
                <a:solidFill>
                  <a:srgbClr val="1E3F73"/>
                </a:solidFill>
                <a:latin typeface="Arial" charset="0"/>
                <a:cs typeface="Arial" charset="0"/>
              </a:rPr>
              <a:t> PGC &amp; TF</a:t>
            </a:r>
          </a:p>
          <a:p>
            <a:pPr marL="457200" indent="-457200" eaLnBrk="1" hangingPunct="1">
              <a:lnSpc>
                <a:spcPct val="60000"/>
              </a:lnSpc>
            </a:pPr>
            <a:r>
              <a:rPr lang="en-GB" sz="3200" b="1" dirty="0" smtClean="0">
                <a:solidFill>
                  <a:srgbClr val="1E3F73"/>
                </a:solidFill>
                <a:latin typeface="Arial" charset="0"/>
                <a:cs typeface="Arial" charset="0"/>
              </a:rPr>
              <a:t>Autumn 2012</a:t>
            </a:r>
          </a:p>
          <a:p>
            <a:pPr marL="457200" indent="-457200" eaLnBrk="1" hangingPunct="1">
              <a:lnSpc>
                <a:spcPct val="60000"/>
              </a:lnSpc>
            </a:pPr>
            <a:r>
              <a:rPr lang="en-GB" sz="3200" b="1" dirty="0" smtClean="0">
                <a:solidFill>
                  <a:srgbClr val="1E3F73"/>
                </a:solidFill>
                <a:latin typeface="Arial" charset="0"/>
                <a:cs typeface="Arial" charset="0"/>
              </a:rPr>
              <a:t>Introduction to TWP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0"/>
            <a:ext cx="6416675" cy="1143000"/>
          </a:xfrm>
        </p:spPr>
        <p:txBody>
          <a:bodyPr/>
          <a:lstStyle/>
          <a:p>
            <a:pPr eaLnBrk="1" hangingPunct="1"/>
            <a:r>
              <a:rPr lang="fr-FR" sz="2800" dirty="0" err="1" smtClean="0">
                <a:solidFill>
                  <a:schemeClr val="tx2"/>
                </a:solidFill>
                <a:latin typeface="Arial Black" pitchFamily="-1" charset="0"/>
              </a:rPr>
              <a:t>Task</a:t>
            </a:r>
            <a:r>
              <a:rPr lang="fr-FR" sz="2800" dirty="0" smtClean="0">
                <a:solidFill>
                  <a:schemeClr val="tx2"/>
                </a:solidFill>
                <a:latin typeface="Arial Black" pitchFamily="-1" charset="0"/>
              </a:rPr>
              <a:t> Forces</a:t>
            </a:r>
            <a:endParaRPr lang="nb-NO" sz="2800" dirty="0" smtClean="0">
              <a:solidFill>
                <a:schemeClr val="tx2"/>
              </a:solidFill>
              <a:latin typeface="Arial Black" pitchFamily="-1" charset="0"/>
            </a:endParaRPr>
          </a:p>
        </p:txBody>
      </p:sp>
      <p:grpSp>
        <p:nvGrpSpPr>
          <p:cNvPr id="2" name="Groupe 9"/>
          <p:cNvGrpSpPr>
            <a:grpSpLocks/>
          </p:cNvGrpSpPr>
          <p:nvPr/>
        </p:nvGrpSpPr>
        <p:grpSpPr bwMode="auto">
          <a:xfrm>
            <a:off x="428625" y="1714500"/>
            <a:ext cx="8393113" cy="4859338"/>
            <a:chOff x="322823" y="1714313"/>
            <a:chExt cx="8497650" cy="4859262"/>
          </a:xfrm>
        </p:grpSpPr>
        <p:sp>
          <p:nvSpPr>
            <p:cNvPr id="19460" name="Rectangle 1"/>
            <p:cNvSpPr>
              <a:spLocks noChangeArrowheads="1"/>
            </p:cNvSpPr>
            <p:nvPr/>
          </p:nvSpPr>
          <p:spPr bwMode="auto">
            <a:xfrm>
              <a:off x="322823" y="1714313"/>
              <a:ext cx="3312368" cy="461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400" b="1">
                  <a:solidFill>
                    <a:srgbClr val="1E3F73"/>
                  </a:solidFill>
                  <a:latin typeface="Calibri" pitchFamily="-1" charset="0"/>
                </a:rPr>
                <a:t>HUMAN CAPITAL</a:t>
              </a:r>
            </a:p>
          </p:txBody>
        </p:sp>
        <p:sp>
          <p:nvSpPr>
            <p:cNvPr id="19461" name="Rectangle 3"/>
            <p:cNvSpPr>
              <a:spLocks noChangeArrowheads="1"/>
            </p:cNvSpPr>
            <p:nvPr/>
          </p:nvSpPr>
          <p:spPr bwMode="auto">
            <a:xfrm>
              <a:off x="394843" y="3526085"/>
              <a:ext cx="3312368" cy="461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400" b="1">
                  <a:solidFill>
                    <a:srgbClr val="1E3F73"/>
                  </a:solidFill>
                  <a:latin typeface="Calibri" pitchFamily="-1" charset="0"/>
                </a:rPr>
                <a:t>GAS ADVOCACY</a:t>
              </a:r>
            </a:p>
          </p:txBody>
        </p:sp>
        <p:sp>
          <p:nvSpPr>
            <p:cNvPr id="19462" name="Rectangle 4"/>
            <p:cNvSpPr>
              <a:spLocks noChangeArrowheads="1"/>
            </p:cNvSpPr>
            <p:nvPr/>
          </p:nvSpPr>
          <p:spPr bwMode="auto">
            <a:xfrm>
              <a:off x="466863" y="5372988"/>
              <a:ext cx="3312368" cy="461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400" b="1">
                  <a:solidFill>
                    <a:srgbClr val="1E3F73"/>
                  </a:solidFill>
                  <a:latin typeface="Calibri" pitchFamily="-1" charset="0"/>
                </a:rPr>
                <a:t>GEOPOLITICS</a:t>
              </a:r>
            </a:p>
          </p:txBody>
        </p:sp>
        <p:pic>
          <p:nvPicPr>
            <p:cNvPr id="19463" name="Image 2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2227" y="3356903"/>
              <a:ext cx="8425630" cy="122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4" name="Image 6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4843" y="5228998"/>
              <a:ext cx="8425630" cy="122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5" name="Rectangle 5"/>
            <p:cNvSpPr>
              <a:spLocks noChangeArrowheads="1"/>
            </p:cNvSpPr>
            <p:nvPr/>
          </p:nvSpPr>
          <p:spPr bwMode="auto">
            <a:xfrm>
              <a:off x="2986802" y="1772632"/>
              <a:ext cx="5311583" cy="1477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GB">
                  <a:solidFill>
                    <a:schemeClr val="tx2"/>
                  </a:solidFill>
                </a:rPr>
                <a:t>This TF will continue to build on</a:t>
              </a:r>
              <a:r>
                <a:rPr lang="en-GB">
                  <a:solidFill>
                    <a:srgbClr val="FF0000"/>
                  </a:solidFill>
                </a:rPr>
                <a:t> </a:t>
              </a:r>
              <a:r>
                <a:rPr lang="en-GB">
                  <a:solidFill>
                    <a:schemeClr val="tx2"/>
                  </a:solidFill>
                </a:rPr>
                <a:t>the excellent results already obtained</a:t>
              </a:r>
              <a:r>
                <a:rPr lang="en-GB">
                  <a:solidFill>
                    <a:srgbClr val="FF0000"/>
                  </a:solidFill>
                </a:rPr>
                <a:t> </a:t>
              </a:r>
              <a:r>
                <a:rPr lang="en-GB">
                  <a:solidFill>
                    <a:schemeClr val="tx2"/>
                  </a:solidFill>
                </a:rPr>
                <a:t>by TF1 and TF2 under the Malaysian Presidency. </a:t>
              </a:r>
            </a:p>
            <a:p>
              <a:pPr algn="just"/>
              <a:r>
                <a:rPr lang="en-GB">
                  <a:solidFill>
                    <a:schemeClr val="tx2"/>
                  </a:solidFill>
                </a:rPr>
                <a:t>This Presidency will propose transforming this TF into a PGC during the next triennium</a:t>
              </a:r>
              <a:r>
                <a:rPr lang="en-GB"/>
                <a:t> </a:t>
              </a:r>
            </a:p>
          </p:txBody>
        </p:sp>
        <p:sp>
          <p:nvSpPr>
            <p:cNvPr id="19466" name="Rectangle 8"/>
            <p:cNvSpPr>
              <a:spLocks noChangeArrowheads="1"/>
            </p:cNvSpPr>
            <p:nvPr/>
          </p:nvSpPr>
          <p:spPr bwMode="auto">
            <a:xfrm>
              <a:off x="2986802" y="3500928"/>
              <a:ext cx="5238655" cy="1200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GB">
                  <a:solidFill>
                    <a:schemeClr val="tx2"/>
                  </a:solidFill>
                </a:rPr>
                <a:t>This high level TF will continue to actively lobby for gas advocacy, with assistance from WOC, PGC Chairs and the Secretariat in line with regional associations and coordinators</a:t>
              </a:r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19467" name="Rectangle 7"/>
            <p:cNvSpPr>
              <a:spLocks noChangeArrowheads="1"/>
            </p:cNvSpPr>
            <p:nvPr/>
          </p:nvSpPr>
          <p:spPr bwMode="auto">
            <a:xfrm>
              <a:off x="2986802" y="5373247"/>
              <a:ext cx="4897772" cy="1200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GB">
                  <a:solidFill>
                    <a:schemeClr val="tx2"/>
                  </a:solidFill>
                </a:rPr>
                <a:t>The objective</a:t>
              </a:r>
              <a:r>
                <a:rPr lang="en-GB">
                  <a:solidFill>
                    <a:srgbClr val="FF0000"/>
                  </a:solidFill>
                </a:rPr>
                <a:t> </a:t>
              </a:r>
              <a:r>
                <a:rPr lang="en-GB">
                  <a:solidFill>
                    <a:schemeClr val="tx2"/>
                  </a:solidFill>
                </a:rPr>
                <a:t>of this TF is to organise workshops to facilitate exchanges between political and industrial decision-makers on a regional level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950" y="2143116"/>
            <a:ext cx="1037092" cy="114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2153386"/>
            <a:ext cx="1022349" cy="116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Photo Pizzola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000504"/>
            <a:ext cx="985838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5715016"/>
            <a:ext cx="75902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KZ1058\Local\UIG\Congrès 2015\CC WGC2015\members\Changkeun Lee-phot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17926" y="5757670"/>
            <a:ext cx="753810" cy="1005079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64334" y="4000504"/>
            <a:ext cx="888387" cy="118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2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9699" name="Espace réservé du contenu 2"/>
          <p:cNvSpPr>
            <a:spLocks noGrp="1"/>
          </p:cNvSpPr>
          <p:nvPr>
            <p:ph idx="1"/>
          </p:nvPr>
        </p:nvSpPr>
        <p:spPr>
          <a:xfrm>
            <a:off x="323850" y="1196975"/>
            <a:ext cx="8867775" cy="47847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sz="2400" b="1" i="1" dirty="0" smtClean="0">
              <a:solidFill>
                <a:srgbClr val="17375E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sz="2400" b="1" i="1" dirty="0" smtClean="0">
              <a:solidFill>
                <a:srgbClr val="17375E"/>
              </a:solidFill>
              <a:latin typeface="Arial" charset="0"/>
              <a:cs typeface="Arial" charset="0"/>
            </a:endParaRPr>
          </a:p>
          <a:p>
            <a:endParaRPr lang="fr-FR" sz="2400" b="1" i="1" dirty="0" smtClean="0">
              <a:solidFill>
                <a:srgbClr val="17375E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GB" sz="2400" b="1" i="1" dirty="0" smtClean="0">
              <a:solidFill>
                <a:srgbClr val="17375E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GB" sz="2400" b="1" i="1" dirty="0" smtClean="0">
              <a:solidFill>
                <a:schemeClr val="tx2"/>
              </a:solidFill>
            </a:endParaRPr>
          </a:p>
          <a:p>
            <a:pPr eaLnBrk="1" hangingPunct="1"/>
            <a:endParaRPr lang="en-GB" sz="2400" b="1" i="1" dirty="0" smtClean="0">
              <a:solidFill>
                <a:schemeClr val="tx2"/>
              </a:solidFill>
            </a:endParaRPr>
          </a:p>
          <a:p>
            <a:pPr eaLnBrk="1" hangingPunct="1"/>
            <a:endParaRPr lang="en-GB" sz="2400" b="1" i="1" dirty="0" smtClean="0">
              <a:solidFill>
                <a:schemeClr val="tx2"/>
              </a:solidFill>
            </a:endParaRPr>
          </a:p>
          <a:p>
            <a:pPr eaLnBrk="1" hangingPunct="1"/>
            <a:endParaRPr lang="en-GB" sz="2400" b="1" i="1" dirty="0" smtClean="0"/>
          </a:p>
          <a:p>
            <a:pPr eaLnBrk="1" hangingPunct="1"/>
            <a:endParaRPr lang="en-GB" sz="2400" b="1" i="1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28688" y="0"/>
            <a:ext cx="7694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smtClean="0">
                <a:solidFill>
                  <a:schemeClr val="tx2"/>
                </a:solidFill>
                <a:latin typeface="Arial Black" pitchFamily="-1" charset="0"/>
                <a:ea typeface="Vrinda" pitchFamily="2" charset="0"/>
                <a:cs typeface="Vrinda" pitchFamily="2" charset="0"/>
              </a:rPr>
              <a:t>WOC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278" y="1989138"/>
            <a:ext cx="77708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2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9699" name="Espace réservé du contenu 2"/>
          <p:cNvSpPr>
            <a:spLocks noGrp="1"/>
          </p:cNvSpPr>
          <p:nvPr>
            <p:ph idx="1"/>
          </p:nvPr>
        </p:nvSpPr>
        <p:spPr>
          <a:xfrm>
            <a:off x="323850" y="1196975"/>
            <a:ext cx="8867775" cy="47847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sz="2400" b="1" i="1" dirty="0" smtClean="0">
              <a:solidFill>
                <a:srgbClr val="17375E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sz="2400" b="1" i="1" dirty="0" smtClean="0">
              <a:solidFill>
                <a:srgbClr val="17375E"/>
              </a:solidFill>
              <a:latin typeface="Arial" charset="0"/>
              <a:cs typeface="Arial" charset="0"/>
            </a:endParaRPr>
          </a:p>
          <a:p>
            <a:endParaRPr lang="fr-FR" sz="2400" b="1" i="1" dirty="0" smtClean="0">
              <a:solidFill>
                <a:srgbClr val="17375E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GB" sz="2400" b="1" i="1" dirty="0" smtClean="0">
              <a:solidFill>
                <a:srgbClr val="17375E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GB" sz="2400" b="1" i="1" dirty="0" smtClean="0">
              <a:solidFill>
                <a:schemeClr val="tx2"/>
              </a:solidFill>
            </a:endParaRPr>
          </a:p>
          <a:p>
            <a:pPr eaLnBrk="1" hangingPunct="1"/>
            <a:endParaRPr lang="en-GB" sz="2400" b="1" i="1" dirty="0" smtClean="0">
              <a:solidFill>
                <a:schemeClr val="tx2"/>
              </a:solidFill>
            </a:endParaRPr>
          </a:p>
          <a:p>
            <a:pPr eaLnBrk="1" hangingPunct="1"/>
            <a:endParaRPr lang="en-GB" sz="2400" b="1" i="1" dirty="0" smtClean="0">
              <a:solidFill>
                <a:schemeClr val="tx2"/>
              </a:solidFill>
            </a:endParaRPr>
          </a:p>
          <a:p>
            <a:pPr eaLnBrk="1" hangingPunct="1"/>
            <a:endParaRPr lang="en-GB" sz="2400" b="1" i="1" dirty="0" smtClean="0"/>
          </a:p>
          <a:p>
            <a:pPr eaLnBrk="1" hangingPunct="1"/>
            <a:endParaRPr lang="en-GB" sz="2400" b="1" i="1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28688" y="0"/>
            <a:ext cx="7694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smtClean="0">
                <a:solidFill>
                  <a:schemeClr val="tx2"/>
                </a:solidFill>
                <a:latin typeface="Arial Black" pitchFamily="-1" charset="0"/>
                <a:ea typeface="Vrinda" pitchFamily="2" charset="0"/>
                <a:cs typeface="Vrinda" pitchFamily="2" charset="0"/>
              </a:rPr>
              <a:t>PGC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340" y="1916113"/>
            <a:ext cx="77787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77888" y="0"/>
            <a:ext cx="6416675" cy="1143000"/>
          </a:xfrm>
        </p:spPr>
        <p:txBody>
          <a:bodyPr/>
          <a:lstStyle/>
          <a:p>
            <a:pPr eaLnBrk="1" hangingPunct="1"/>
            <a:r>
              <a:rPr lang="fr-FR" sz="2800" dirty="0" smtClean="0">
                <a:solidFill>
                  <a:schemeClr val="tx2"/>
                </a:solidFill>
                <a:latin typeface="Arial Black" pitchFamily="-1" charset="0"/>
              </a:rPr>
              <a:t>New issues and </a:t>
            </a:r>
            <a:r>
              <a:rPr lang="fr-FR" sz="2800" dirty="0" err="1" smtClean="0">
                <a:solidFill>
                  <a:schemeClr val="tx2"/>
                </a:solidFill>
                <a:latin typeface="Arial Black" pitchFamily="-1" charset="0"/>
              </a:rPr>
              <a:t>continuity</a:t>
            </a:r>
            <a:r>
              <a:rPr lang="fr-FR" sz="2800" dirty="0" smtClean="0">
                <a:solidFill>
                  <a:schemeClr val="tx2"/>
                </a:solidFill>
                <a:latin typeface="Arial Black" pitchFamily="-1" charset="0"/>
              </a:rPr>
              <a:t> : </a:t>
            </a:r>
            <a:r>
              <a:rPr lang="fr-FR" sz="2800" dirty="0" err="1" smtClean="0">
                <a:solidFill>
                  <a:schemeClr val="tx2"/>
                </a:solidFill>
                <a:latin typeface="Arial Black" pitchFamily="-1" charset="0"/>
              </a:rPr>
              <a:t>special</a:t>
            </a:r>
            <a:r>
              <a:rPr lang="fr-FR" sz="2800" dirty="0" smtClean="0">
                <a:solidFill>
                  <a:schemeClr val="tx2"/>
                </a:solidFill>
                <a:latin typeface="Arial Black" pitchFamily="-1" charset="0"/>
              </a:rPr>
              <a:t> reports</a:t>
            </a:r>
            <a:endParaRPr lang="nb-NO" sz="2800" dirty="0" smtClean="0">
              <a:solidFill>
                <a:schemeClr val="tx2"/>
              </a:solidFill>
              <a:latin typeface="Arial Black" pitchFamily="-1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31800" y="1412875"/>
            <a:ext cx="8712200" cy="46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en-GB" sz="2400" i="1" dirty="0">
                <a:solidFill>
                  <a:srgbClr val="00B050"/>
                </a:solidFill>
              </a:rPr>
              <a:t>“Growing together towards a friendly planet”</a:t>
            </a:r>
          </a:p>
          <a:p>
            <a:endParaRPr lang="en-GB" sz="1400" dirty="0">
              <a:latin typeface="Calibri" pitchFamily="-1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en-GB" sz="2400" dirty="0">
                <a:latin typeface="Calibri" pitchFamily="-1" charset="0"/>
              </a:rPr>
              <a:t> </a:t>
            </a:r>
            <a:r>
              <a:rPr lang="en-GB" dirty="0">
                <a:solidFill>
                  <a:schemeClr val="tx2"/>
                </a:solidFill>
              </a:rPr>
              <a:t>2050 natural gas prospective coordinated by PGC B</a:t>
            </a:r>
          </a:p>
          <a:p>
            <a:pPr>
              <a:buFontTx/>
              <a:buBlip>
                <a:blip r:embed="rId2"/>
              </a:buBlip>
            </a:pPr>
            <a:endParaRPr lang="en-GB" dirty="0">
              <a:solidFill>
                <a:schemeClr val="tx2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en-GB" dirty="0">
                <a:solidFill>
                  <a:schemeClr val="tx2"/>
                </a:solidFill>
              </a:rPr>
              <a:t> Natural gas, a key factor for sustainable development in emerging 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   countries (PGC C) </a:t>
            </a:r>
          </a:p>
          <a:p>
            <a:pPr>
              <a:buFontTx/>
              <a:buBlip>
                <a:blip r:embed="rId2"/>
              </a:buBlip>
            </a:pPr>
            <a:endParaRPr lang="en-GB" dirty="0">
              <a:solidFill>
                <a:schemeClr val="tx2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i</a:t>
            </a:r>
            <a:r>
              <a:rPr lang="en-GB" dirty="0" smtClean="0">
                <a:solidFill>
                  <a:schemeClr val="tx2"/>
                </a:solidFill>
              </a:rPr>
              <a:t>-gas </a:t>
            </a:r>
            <a:r>
              <a:rPr lang="en-GB" dirty="0">
                <a:solidFill>
                  <a:schemeClr val="tx2"/>
                </a:solidFill>
              </a:rPr>
              <a:t>industry (PGC E)</a:t>
            </a:r>
            <a:br>
              <a:rPr lang="en-GB" dirty="0">
                <a:solidFill>
                  <a:schemeClr val="tx2"/>
                </a:solidFill>
              </a:rPr>
            </a:br>
            <a:endParaRPr lang="en-GB" dirty="0">
              <a:solidFill>
                <a:schemeClr val="tx2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en-GB" dirty="0">
                <a:solidFill>
                  <a:schemeClr val="tx2"/>
                </a:solidFill>
              </a:rPr>
              <a:t> Efficiency and convergence with </a:t>
            </a:r>
            <a:r>
              <a:rPr lang="en-GB" dirty="0" err="1">
                <a:solidFill>
                  <a:schemeClr val="tx2"/>
                </a:solidFill>
              </a:rPr>
              <a:t>renewables</a:t>
            </a:r>
            <a:r>
              <a:rPr lang="en-GB" dirty="0">
                <a:solidFill>
                  <a:schemeClr val="tx2"/>
                </a:solidFill>
              </a:rPr>
              <a:t> and electricity 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   (PGC F)</a:t>
            </a:r>
            <a:br>
              <a:rPr lang="en-GB" dirty="0">
                <a:solidFill>
                  <a:schemeClr val="tx2"/>
                </a:solidFill>
              </a:rPr>
            </a:br>
            <a:endParaRPr lang="en-GB" dirty="0">
              <a:solidFill>
                <a:schemeClr val="tx2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en-GB" dirty="0">
                <a:solidFill>
                  <a:schemeClr val="tx2"/>
                </a:solidFill>
              </a:rPr>
              <a:t> Best practices (all </a:t>
            </a:r>
            <a:r>
              <a:rPr lang="en-GB" dirty="0" smtClean="0">
                <a:solidFill>
                  <a:schemeClr val="tx2"/>
                </a:solidFill>
              </a:rPr>
              <a:t>committees)</a:t>
            </a:r>
            <a:r>
              <a:rPr lang="en-GB" dirty="0">
                <a:solidFill>
                  <a:schemeClr val="tx2"/>
                </a:solidFill>
              </a:rPr>
              <a:t/>
            </a:r>
            <a:br>
              <a:rPr lang="en-GB" dirty="0">
                <a:solidFill>
                  <a:schemeClr val="tx2"/>
                </a:solidFill>
              </a:rPr>
            </a:br>
            <a:endParaRPr lang="en-GB" dirty="0">
              <a:solidFill>
                <a:schemeClr val="tx2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en-GB" dirty="0">
                <a:solidFill>
                  <a:schemeClr val="tx2"/>
                </a:solidFill>
              </a:rPr>
              <a:t> Human Capital a transversal approach from all committees 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   led by </a:t>
            </a:r>
            <a:r>
              <a:rPr lang="en-GB" dirty="0" smtClean="0">
                <a:solidFill>
                  <a:schemeClr val="tx2"/>
                </a:solidFill>
              </a:rPr>
              <a:t>TF1</a:t>
            </a:r>
            <a:endParaRPr lang="en-GB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77888" y="0"/>
            <a:ext cx="6416675" cy="1143000"/>
          </a:xfrm>
        </p:spPr>
        <p:txBody>
          <a:bodyPr/>
          <a:lstStyle/>
          <a:p>
            <a:pPr eaLnBrk="1" hangingPunct="1"/>
            <a:r>
              <a:rPr lang="en-GB" sz="2800" smtClean="0">
                <a:solidFill>
                  <a:schemeClr val="tx2"/>
                </a:solidFill>
                <a:latin typeface="Arial Black" pitchFamily="-1" charset="0"/>
              </a:rPr>
              <a:t>Suggested Transversal Issues</a:t>
            </a:r>
            <a:endParaRPr lang="en-GB" sz="2800" smtClean="0">
              <a:solidFill>
                <a:srgbClr val="FF0000"/>
              </a:solidFill>
              <a:latin typeface="Arial Black" pitchFamily="-1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68313" y="1557338"/>
            <a:ext cx="8712200" cy="435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en-GB" sz="2400" i="1">
                <a:solidFill>
                  <a:srgbClr val="00B050"/>
                </a:solidFill>
              </a:rPr>
              <a:t>“Growing together towards a friendly planet”</a:t>
            </a:r>
          </a:p>
          <a:p>
            <a:endParaRPr lang="fr-FR" sz="1400">
              <a:latin typeface="Calibri" pitchFamily="-1" charset="0"/>
            </a:endParaRPr>
          </a:p>
          <a:p>
            <a:pPr>
              <a:spcAft>
                <a:spcPts val="600"/>
              </a:spcAft>
              <a:buFontTx/>
              <a:buBlip>
                <a:blip r:embed="rId2"/>
              </a:buBlip>
            </a:pPr>
            <a:r>
              <a:rPr lang="en-US" sz="2400">
                <a:latin typeface="Calibri" pitchFamily="-1" charset="0"/>
              </a:rPr>
              <a:t> </a:t>
            </a:r>
            <a:r>
              <a:rPr lang="en-US" sz="2200">
                <a:solidFill>
                  <a:schemeClr val="tx2"/>
                </a:solidFill>
              </a:rPr>
              <a:t>A representative from</a:t>
            </a:r>
            <a:r>
              <a:rPr lang="en-US" sz="2200">
                <a:solidFill>
                  <a:srgbClr val="FF0000"/>
                </a:solidFill>
              </a:rPr>
              <a:t> </a:t>
            </a:r>
            <a:r>
              <a:rPr lang="en-US" sz="2200">
                <a:solidFill>
                  <a:schemeClr val="tx2"/>
                </a:solidFill>
              </a:rPr>
              <a:t>each WOC will participate</a:t>
            </a:r>
            <a:r>
              <a:rPr lang="en-US" sz="2200">
                <a:solidFill>
                  <a:srgbClr val="FF0000"/>
                </a:solidFill>
              </a:rPr>
              <a:t> </a:t>
            </a:r>
            <a:r>
              <a:rPr lang="en-US" sz="2200">
                <a:solidFill>
                  <a:schemeClr val="tx2"/>
                </a:solidFill>
              </a:rPr>
              <a:t>in TF1 (HR) </a:t>
            </a:r>
            <a:br>
              <a:rPr lang="en-US" sz="2200">
                <a:solidFill>
                  <a:schemeClr val="tx2"/>
                </a:solidFill>
              </a:rPr>
            </a:br>
            <a:r>
              <a:rPr lang="en-US" sz="2200">
                <a:solidFill>
                  <a:schemeClr val="tx2"/>
                </a:solidFill>
              </a:rPr>
              <a:t>  largely open</a:t>
            </a:r>
          </a:p>
          <a:p>
            <a:pPr>
              <a:spcAft>
                <a:spcPts val="600"/>
              </a:spcAft>
              <a:buFontTx/>
              <a:buBlip>
                <a:blip r:embed="rId2"/>
              </a:buBlip>
            </a:pPr>
            <a:r>
              <a:rPr lang="en-US" sz="2200">
                <a:solidFill>
                  <a:schemeClr val="tx2"/>
                </a:solidFill>
              </a:rPr>
              <a:t> A representative from</a:t>
            </a:r>
            <a:r>
              <a:rPr lang="en-US" sz="2200">
                <a:solidFill>
                  <a:srgbClr val="FF0000"/>
                </a:solidFill>
              </a:rPr>
              <a:t> </a:t>
            </a:r>
            <a:r>
              <a:rPr lang="en-US" sz="2200">
                <a:solidFill>
                  <a:schemeClr val="tx2"/>
                </a:solidFill>
              </a:rPr>
              <a:t>each WOC + PGC A &amp; D will participate</a:t>
            </a:r>
            <a:r>
              <a:rPr lang="en-US" sz="2200">
                <a:solidFill>
                  <a:srgbClr val="FF0000"/>
                </a:solidFill>
              </a:rPr>
              <a:t> </a:t>
            </a:r>
            <a:r>
              <a:rPr lang="en-US" sz="2200">
                <a:solidFill>
                  <a:schemeClr val="tx2"/>
                </a:solidFill>
              </a:rPr>
              <a:t>in </a:t>
            </a:r>
            <a:br>
              <a:rPr lang="en-US" sz="2200">
                <a:solidFill>
                  <a:schemeClr val="tx2"/>
                </a:solidFill>
              </a:rPr>
            </a:br>
            <a:r>
              <a:rPr lang="en-US" sz="2200">
                <a:solidFill>
                  <a:schemeClr val="tx2"/>
                </a:solidFill>
              </a:rPr>
              <a:t>  PGC F (RD&amp;I)</a:t>
            </a:r>
          </a:p>
          <a:p>
            <a:pPr>
              <a:spcAft>
                <a:spcPts val="600"/>
              </a:spcAft>
              <a:buFontTx/>
              <a:buBlip>
                <a:blip r:embed="rId2"/>
              </a:buBlip>
            </a:pPr>
            <a:r>
              <a:rPr lang="en-US" sz="2200">
                <a:solidFill>
                  <a:schemeClr val="tx2"/>
                </a:solidFill>
              </a:rPr>
              <a:t> A representative from</a:t>
            </a:r>
            <a:r>
              <a:rPr lang="en-US" sz="2200">
                <a:solidFill>
                  <a:srgbClr val="FF0000"/>
                </a:solidFill>
              </a:rPr>
              <a:t> </a:t>
            </a:r>
            <a:r>
              <a:rPr lang="en-US" sz="2200">
                <a:solidFill>
                  <a:schemeClr val="tx2"/>
                </a:solidFill>
              </a:rPr>
              <a:t>each WOC will participate</a:t>
            </a:r>
            <a:r>
              <a:rPr lang="en-US" sz="2200">
                <a:solidFill>
                  <a:srgbClr val="FF0000"/>
                </a:solidFill>
              </a:rPr>
              <a:t> </a:t>
            </a:r>
            <a:r>
              <a:rPr lang="en-US" sz="2200">
                <a:solidFill>
                  <a:schemeClr val="tx2"/>
                </a:solidFill>
              </a:rPr>
              <a:t>in PGC A (SD)</a:t>
            </a:r>
          </a:p>
          <a:p>
            <a:pPr>
              <a:buFontTx/>
              <a:buBlip>
                <a:blip r:embed="rId2"/>
              </a:buBlip>
            </a:pPr>
            <a:r>
              <a:rPr lang="en-US" sz="2200">
                <a:solidFill>
                  <a:schemeClr val="tx2"/>
                </a:solidFill>
              </a:rPr>
              <a:t> TF2 (Gas Advocacy): open to all CC members, participation of at least one Authority from PGC E, A, B and WOC 5, + regional coordinators  + Secretariat + some experts, in charge to maintain and improve the “Natural Gas : Facts &amp; Figures” with PGC E</a:t>
            </a:r>
          </a:p>
          <a:p>
            <a:pPr>
              <a:buFontTx/>
              <a:buBlip>
                <a:blip r:embed="rId2"/>
              </a:buBlip>
            </a:pPr>
            <a:endParaRPr lang="en-US" sz="24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916113"/>
            <a:ext cx="7772400" cy="420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0"/>
            <a:ext cx="7694612" cy="1143000"/>
          </a:xfrm>
        </p:spPr>
        <p:txBody>
          <a:bodyPr/>
          <a:lstStyle/>
          <a:p>
            <a:r>
              <a:rPr lang="en-GB" sz="2800" smtClean="0">
                <a:solidFill>
                  <a:schemeClr val="tx2"/>
                </a:solidFill>
                <a:latin typeface="Arial Black" charset="0"/>
              </a:rPr>
              <a:t>Strategic vision 2012 – 2015</a:t>
            </a:r>
            <a:br>
              <a:rPr lang="en-GB" sz="2800" smtClean="0">
                <a:solidFill>
                  <a:schemeClr val="tx2"/>
                </a:solidFill>
                <a:latin typeface="Arial Black" charset="0"/>
              </a:rPr>
            </a:br>
            <a:r>
              <a:rPr lang="en-GB" sz="2800" smtClean="0">
                <a:solidFill>
                  <a:schemeClr val="tx2"/>
                </a:solidFill>
                <a:latin typeface="Arial Black" charset="0"/>
              </a:rPr>
              <a:t>The 4 pillars</a:t>
            </a:r>
            <a:r>
              <a:rPr lang="en-GB" sz="2800" smtClean="0">
                <a:solidFill>
                  <a:srgbClr val="FF0000"/>
                </a:solidFill>
                <a:latin typeface="Arial Black" charset="0"/>
              </a:rPr>
              <a:t> 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41438"/>
            <a:ext cx="7920037" cy="511175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2400" i="1" smtClean="0">
                <a:solidFill>
                  <a:srgbClr val="00B050"/>
                </a:solidFill>
                <a:latin typeface="Arial" charset="0"/>
                <a:cs typeface="Arial" charset="0"/>
              </a:rPr>
              <a:t>“Growing together towards a friendly planet”</a:t>
            </a:r>
          </a:p>
          <a:p>
            <a:pPr algn="ctr">
              <a:buFontTx/>
              <a:buNone/>
            </a:pPr>
            <a:endParaRPr lang="en-GB" sz="2800" smtClean="0">
              <a:solidFill>
                <a:srgbClr val="262626"/>
              </a:solidFill>
            </a:endParaRPr>
          </a:p>
        </p:txBody>
      </p:sp>
      <p:sp>
        <p:nvSpPr>
          <p:cNvPr id="5" name="Étoile à 4 branches 4"/>
          <p:cNvSpPr/>
          <p:nvPr/>
        </p:nvSpPr>
        <p:spPr>
          <a:xfrm>
            <a:off x="4357688" y="642938"/>
            <a:ext cx="500062" cy="500062"/>
          </a:xfrm>
          <a:prstGeom prst="star4">
            <a:avLst>
              <a:gd name="adj" fmla="val 125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6" name="Étoile à 4 branches 5"/>
          <p:cNvSpPr/>
          <p:nvPr/>
        </p:nvSpPr>
        <p:spPr>
          <a:xfrm>
            <a:off x="4929188" y="642938"/>
            <a:ext cx="500062" cy="500062"/>
          </a:xfrm>
          <a:prstGeom prst="star4">
            <a:avLst>
              <a:gd name="adj" fmla="val 125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7" name="Étoile à 4 branches 6"/>
          <p:cNvSpPr/>
          <p:nvPr/>
        </p:nvSpPr>
        <p:spPr>
          <a:xfrm>
            <a:off x="5500688" y="642938"/>
            <a:ext cx="500062" cy="500062"/>
          </a:xfrm>
          <a:prstGeom prst="star4">
            <a:avLst>
              <a:gd name="adj" fmla="val 1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1" name="Étoile à 4 branches 10"/>
          <p:cNvSpPr/>
          <p:nvPr/>
        </p:nvSpPr>
        <p:spPr>
          <a:xfrm>
            <a:off x="3857625" y="642938"/>
            <a:ext cx="500063" cy="500062"/>
          </a:xfrm>
          <a:prstGeom prst="star4">
            <a:avLst>
              <a:gd name="adj" fmla="val 125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29404" y="3543399"/>
            <a:ext cx="70243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TF 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06021" y="3721025"/>
            <a:ext cx="962123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n w="19050" cap="flat" cmpd="sng" algn="ctr">
                  <a:solidFill>
                    <a:schemeClr val="tx2">
                      <a:tint val="1000"/>
                      <a:alpha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PGC 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48264" y="4293096"/>
            <a:ext cx="91723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PGC F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88565" y="4581128"/>
            <a:ext cx="97174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PGC C</a:t>
            </a:r>
          </a:p>
        </p:txBody>
      </p:sp>
      <p:sp>
        <p:nvSpPr>
          <p:cNvPr id="17" name="Étoile à 4 branches 16"/>
          <p:cNvSpPr/>
          <p:nvPr/>
        </p:nvSpPr>
        <p:spPr>
          <a:xfrm>
            <a:off x="2484438" y="4581525"/>
            <a:ext cx="500062" cy="500063"/>
          </a:xfrm>
          <a:prstGeom prst="star4">
            <a:avLst>
              <a:gd name="adj" fmla="val 125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8" name="Étoile à 4 branches 17"/>
          <p:cNvSpPr/>
          <p:nvPr/>
        </p:nvSpPr>
        <p:spPr>
          <a:xfrm>
            <a:off x="2268538" y="3141663"/>
            <a:ext cx="500062" cy="500062"/>
          </a:xfrm>
          <a:prstGeom prst="star4">
            <a:avLst>
              <a:gd name="adj" fmla="val 125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9" name="Étoile à 4 branches 18"/>
          <p:cNvSpPr/>
          <p:nvPr/>
        </p:nvSpPr>
        <p:spPr>
          <a:xfrm>
            <a:off x="4473575" y="3721100"/>
            <a:ext cx="500063" cy="500063"/>
          </a:xfrm>
          <a:prstGeom prst="star4">
            <a:avLst>
              <a:gd name="adj" fmla="val 125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0" name="Étoile à 4 branches 19"/>
          <p:cNvSpPr/>
          <p:nvPr/>
        </p:nvSpPr>
        <p:spPr>
          <a:xfrm>
            <a:off x="6519863" y="4292600"/>
            <a:ext cx="500062" cy="500063"/>
          </a:xfrm>
          <a:prstGeom prst="star4">
            <a:avLst>
              <a:gd name="adj" fmla="val 1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5786" y="6072206"/>
            <a:ext cx="71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17375E"/>
                </a:solidFill>
              </a:rPr>
              <a:t>You can download the complete TWP  :</a:t>
            </a:r>
          </a:p>
          <a:p>
            <a:pPr algn="ctr">
              <a:buNone/>
            </a:pPr>
            <a:r>
              <a:rPr lang="en-US" b="1" i="1" dirty="0" smtClean="0">
                <a:solidFill>
                  <a:srgbClr val="17375E"/>
                </a:solidFill>
                <a:hlinkClick r:id="rId3"/>
              </a:rPr>
              <a:t>http://www.wgc2015.org/le-triennium/le-triennium-francais/</a:t>
            </a:r>
            <a:endParaRPr lang="en-US" b="1" i="1" dirty="0" smtClean="0">
              <a:solidFill>
                <a:srgbClr val="17375E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2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9699" name="Espace réservé du contenu 2"/>
          <p:cNvSpPr>
            <a:spLocks noGrp="1"/>
          </p:cNvSpPr>
          <p:nvPr>
            <p:ph idx="1"/>
          </p:nvPr>
        </p:nvSpPr>
        <p:spPr>
          <a:xfrm>
            <a:off x="323850" y="1196975"/>
            <a:ext cx="8867775" cy="47847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sz="2400" b="1" i="1" dirty="0" smtClean="0">
              <a:solidFill>
                <a:srgbClr val="17375E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sz="2400" b="1" i="1" dirty="0" smtClean="0">
              <a:solidFill>
                <a:srgbClr val="17375E"/>
              </a:solidFill>
              <a:latin typeface="Arial" charset="0"/>
              <a:cs typeface="Arial" charset="0"/>
            </a:endParaRPr>
          </a:p>
          <a:p>
            <a:endParaRPr lang="fr-FR" sz="2400" b="1" i="1" dirty="0" smtClean="0">
              <a:solidFill>
                <a:srgbClr val="17375E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GB" sz="2400" b="1" i="1" dirty="0" smtClean="0">
              <a:solidFill>
                <a:srgbClr val="17375E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GB" sz="2400" b="1" i="1" dirty="0" smtClean="0">
              <a:solidFill>
                <a:schemeClr val="tx2"/>
              </a:solidFill>
            </a:endParaRPr>
          </a:p>
          <a:p>
            <a:pPr eaLnBrk="1" hangingPunct="1"/>
            <a:endParaRPr lang="en-GB" sz="2400" b="1" i="1" dirty="0" smtClean="0">
              <a:solidFill>
                <a:schemeClr val="tx2"/>
              </a:solidFill>
            </a:endParaRPr>
          </a:p>
          <a:p>
            <a:pPr eaLnBrk="1" hangingPunct="1"/>
            <a:endParaRPr lang="en-GB" sz="2400" b="1" i="1" dirty="0" smtClean="0">
              <a:solidFill>
                <a:schemeClr val="tx2"/>
              </a:solidFill>
            </a:endParaRPr>
          </a:p>
          <a:p>
            <a:pPr eaLnBrk="1" hangingPunct="1"/>
            <a:endParaRPr lang="en-GB" sz="2400" b="1" i="1" dirty="0" smtClean="0"/>
          </a:p>
          <a:p>
            <a:pPr eaLnBrk="1" hangingPunct="1"/>
            <a:endParaRPr lang="en-GB" sz="2400" b="1" i="1" dirty="0" smtClean="0"/>
          </a:p>
        </p:txBody>
      </p:sp>
      <p:pic>
        <p:nvPicPr>
          <p:cNvPr id="29701" name="Imag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9"/>
            <a:ext cx="422919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28688" y="0"/>
            <a:ext cx="7694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-1" charset="0"/>
                <a:ea typeface="Vrinda" pitchFamily="2" charset="0"/>
                <a:cs typeface="Vrinda" pitchFamily="2" charset="0"/>
              </a:rPr>
              <a:t>The 4 pillars : 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-1" charset="0"/>
                <a:ea typeface="Vrinda" pitchFamily="2" charset="0"/>
                <a:cs typeface="Vrinda" pitchFamily="2" charset="0"/>
              </a:rPr>
              <a:t>transversality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-1" charset="0"/>
                <a:ea typeface="Vrinda" pitchFamily="2" charset="0"/>
                <a:cs typeface="Vrinda" pitchFamily="2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-1" charset="0"/>
                <a:ea typeface="Vrinda" pitchFamily="2" charset="0"/>
                <a:cs typeface="Vrinda" pitchFamily="2" charset="0"/>
              </a:rPr>
              <a:t> </a:t>
            </a:r>
          </a:p>
        </p:txBody>
      </p:sp>
      <p:sp>
        <p:nvSpPr>
          <p:cNvPr id="6" name="Étoile à 4 branches 5"/>
          <p:cNvSpPr/>
          <p:nvPr/>
        </p:nvSpPr>
        <p:spPr>
          <a:xfrm>
            <a:off x="4000496" y="4857764"/>
            <a:ext cx="500062" cy="500062"/>
          </a:xfrm>
          <a:prstGeom prst="star4">
            <a:avLst>
              <a:gd name="adj" fmla="val 125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7" name="Étoile à 4 branches 6"/>
          <p:cNvSpPr/>
          <p:nvPr/>
        </p:nvSpPr>
        <p:spPr>
          <a:xfrm>
            <a:off x="4000496" y="1571616"/>
            <a:ext cx="500062" cy="500062"/>
          </a:xfrm>
          <a:prstGeom prst="star4">
            <a:avLst>
              <a:gd name="adj" fmla="val 125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8" name="Étoile à 4 branches 7"/>
          <p:cNvSpPr/>
          <p:nvPr/>
        </p:nvSpPr>
        <p:spPr>
          <a:xfrm>
            <a:off x="4000496" y="2714624"/>
            <a:ext cx="500062" cy="500062"/>
          </a:xfrm>
          <a:prstGeom prst="star4">
            <a:avLst>
              <a:gd name="adj" fmla="val 1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9" name="Étoile à 4 branches 8"/>
          <p:cNvSpPr/>
          <p:nvPr/>
        </p:nvSpPr>
        <p:spPr>
          <a:xfrm>
            <a:off x="4000496" y="3786194"/>
            <a:ext cx="500063" cy="500062"/>
          </a:xfrm>
          <a:prstGeom prst="star4">
            <a:avLst>
              <a:gd name="adj" fmla="val 125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0" name="ZoneTexte 9"/>
          <p:cNvSpPr txBox="1"/>
          <p:nvPr/>
        </p:nvSpPr>
        <p:spPr bwMode="auto">
          <a:xfrm>
            <a:off x="4786314" y="3643314"/>
            <a:ext cx="40005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PGC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A, B, D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&amp;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E, </a:t>
            </a:r>
          </a:p>
          <a:p>
            <a:pPr marL="0" marR="0" indent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WOC 1, 3 &amp; 5 / TF 2 &amp; 3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ZoneTexte 10"/>
          <p:cNvSpPr txBox="1"/>
          <p:nvPr/>
        </p:nvSpPr>
        <p:spPr bwMode="auto">
          <a:xfrm>
            <a:off x="4786314" y="4786322"/>
            <a:ext cx="40005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TF 1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PGC A, E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&amp;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F, </a:t>
            </a:r>
          </a:p>
          <a:p>
            <a:pPr marL="0" marR="0" indent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WOC 1, 2, 3, 4 &amp; 5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2" name="ZoneTexte 11"/>
          <p:cNvSpPr txBox="1"/>
          <p:nvPr/>
        </p:nvSpPr>
        <p:spPr bwMode="auto">
          <a:xfrm>
            <a:off x="4786314" y="1500174"/>
            <a:ext cx="435768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PGC A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B, C, D, E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&amp;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F, </a:t>
            </a:r>
          </a:p>
          <a:p>
            <a:pPr marL="0" marR="0" indent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WOC 1, 2, 3, 4 &amp; 5 / TF 1 &amp; 2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" name="ZoneTexte 12"/>
          <p:cNvSpPr txBox="1"/>
          <p:nvPr/>
        </p:nvSpPr>
        <p:spPr bwMode="auto">
          <a:xfrm>
            <a:off x="4786314" y="2643182"/>
            <a:ext cx="40005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PGC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A, B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&amp;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E, </a:t>
            </a:r>
          </a:p>
          <a:p>
            <a:pPr marL="0" marR="0" indent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WOC 2, 4 &amp; 5 / TF 1 &amp; 2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77888" y="0"/>
            <a:ext cx="6416675" cy="1143000"/>
          </a:xfrm>
        </p:spPr>
        <p:txBody>
          <a:bodyPr/>
          <a:lstStyle/>
          <a:p>
            <a:pPr eaLnBrk="1" hangingPunct="1"/>
            <a:r>
              <a:rPr lang="fr-FR" sz="2800" dirty="0" err="1" smtClean="0">
                <a:solidFill>
                  <a:schemeClr val="tx2"/>
                </a:solidFill>
                <a:latin typeface="Arial Black" pitchFamily="-1" charset="0"/>
              </a:rPr>
              <a:t>Membership</a:t>
            </a:r>
            <a:r>
              <a:rPr lang="fr-FR" sz="2800" dirty="0" smtClean="0">
                <a:solidFill>
                  <a:schemeClr val="tx2"/>
                </a:solidFill>
                <a:latin typeface="Arial Black" pitchFamily="-1" charset="0"/>
              </a:rPr>
              <a:t> participation</a:t>
            </a:r>
            <a:endParaRPr lang="nb-NO" sz="2800" dirty="0" smtClean="0">
              <a:solidFill>
                <a:schemeClr val="tx2"/>
              </a:solidFill>
              <a:latin typeface="Arial Black" pitchFamily="-1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31800" y="1412875"/>
            <a:ext cx="87122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400" dirty="0">
              <a:latin typeface="Calibri" pitchFamily="-1" charset="0"/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 </a:t>
            </a:r>
          </a:p>
          <a:p>
            <a:pPr>
              <a:buFontTx/>
              <a:buBlip>
                <a:blip r:embed="rId2"/>
              </a:buBlip>
            </a:pPr>
            <a:endParaRPr lang="en-GB" dirty="0" smtClean="0">
              <a:solidFill>
                <a:schemeClr val="tx2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GB" dirty="0">
              <a:solidFill>
                <a:schemeClr val="tx2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GB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642910" y="1428736"/>
          <a:ext cx="5643602" cy="4081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1"/>
                <a:gridCol w="1857388"/>
                <a:gridCol w="2071703"/>
              </a:tblGrid>
              <a:tr h="500066">
                <a:tc>
                  <a:txBody>
                    <a:bodyPr/>
                    <a:lstStyle/>
                    <a:p>
                      <a:endParaRPr lang="en-GB" sz="18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err="1" smtClean="0"/>
                        <a:t>Nbr</a:t>
                      </a:r>
                      <a:r>
                        <a:rPr lang="en-GB" noProof="0" dirty="0" smtClean="0"/>
                        <a:t> of nominees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From countries</a:t>
                      </a:r>
                      <a:endParaRPr lang="en-GB" noProof="0" dirty="0"/>
                    </a:p>
                  </a:txBody>
                  <a:tcPr/>
                </a:tc>
              </a:tr>
              <a:tr h="381045">
                <a:tc>
                  <a:txBody>
                    <a:bodyPr/>
                    <a:lstStyle/>
                    <a:p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On 11/09/2012</a:t>
                      </a:r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81045">
                <a:tc>
                  <a:txBody>
                    <a:bodyPr/>
                    <a:lstStyle/>
                    <a:p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81045">
                <a:tc>
                  <a:txBody>
                    <a:bodyPr/>
                    <a:lstStyle/>
                    <a:p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Top 5 participant countries</a:t>
                      </a:r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  <a:hlinkClick r:id="" action="ppaction://hlinkshowjump?jump=lastslideviewed"/>
                        </a:rPr>
                        <a:t>Nominees</a:t>
                      </a:r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To Groups</a:t>
                      </a:r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81045">
                <a:tc>
                  <a:txBody>
                    <a:bodyPr/>
                    <a:lstStyle/>
                    <a:p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France</a:t>
                      </a:r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81045">
                <a:tc>
                  <a:txBody>
                    <a:bodyPr/>
                    <a:lstStyle/>
                    <a:p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Algeria</a:t>
                      </a:r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81045">
                <a:tc>
                  <a:txBody>
                    <a:bodyPr/>
                    <a:lstStyle/>
                    <a:p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Iran</a:t>
                      </a:r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81045">
                <a:tc>
                  <a:txBody>
                    <a:bodyPr/>
                    <a:lstStyle/>
                    <a:p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Brazil</a:t>
                      </a:r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81045">
                <a:tc>
                  <a:txBody>
                    <a:bodyPr/>
                    <a:lstStyle/>
                    <a:p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Poland</a:t>
                      </a:r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6429388" y="1357298"/>
          <a:ext cx="2500330" cy="5129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5375"/>
                <a:gridCol w="1644955"/>
              </a:tblGrid>
              <a:tr h="341949">
                <a:tc>
                  <a:txBody>
                    <a:bodyPr/>
                    <a:lstStyle/>
                    <a:p>
                      <a:endParaRPr lang="en-GB" sz="16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err="1" smtClean="0"/>
                        <a:t>Nbr</a:t>
                      </a:r>
                      <a:r>
                        <a:rPr lang="en-GB" sz="1600" noProof="0" dirty="0" smtClean="0"/>
                        <a:t> of nominees</a:t>
                      </a:r>
                      <a:endParaRPr lang="en-GB" sz="1600" noProof="0" dirty="0"/>
                    </a:p>
                  </a:txBody>
                  <a:tcPr/>
                </a:tc>
              </a:tr>
              <a:tr h="341949">
                <a:tc>
                  <a:txBody>
                    <a:bodyPr/>
                    <a:lstStyle/>
                    <a:p>
                      <a:r>
                        <a:rPr lang="en-GB" sz="16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WOC 1</a:t>
                      </a:r>
                      <a:endParaRPr lang="en-GB" sz="16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/>
                </a:tc>
              </a:tr>
              <a:tr h="341949">
                <a:tc>
                  <a:txBody>
                    <a:bodyPr/>
                    <a:lstStyle/>
                    <a:p>
                      <a:r>
                        <a:rPr lang="en-GB" sz="16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WOC 2</a:t>
                      </a:r>
                      <a:endParaRPr lang="en-GB" sz="16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en-GB" sz="16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41949">
                <a:tc>
                  <a:txBody>
                    <a:bodyPr/>
                    <a:lstStyle/>
                    <a:p>
                      <a:r>
                        <a:rPr lang="en-GB" sz="16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WOC 3</a:t>
                      </a:r>
                      <a:endParaRPr lang="en-GB" sz="16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  <a:endParaRPr lang="en-GB" sz="16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1949">
                <a:tc>
                  <a:txBody>
                    <a:bodyPr/>
                    <a:lstStyle/>
                    <a:p>
                      <a:r>
                        <a:rPr lang="en-GB" sz="16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WOC 4</a:t>
                      </a:r>
                      <a:endParaRPr lang="en-GB" sz="16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  <a:endParaRPr lang="en-GB" sz="16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41949">
                <a:tc>
                  <a:txBody>
                    <a:bodyPr/>
                    <a:lstStyle/>
                    <a:p>
                      <a:r>
                        <a:rPr lang="en-GB" sz="16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WOC 5</a:t>
                      </a:r>
                      <a:endParaRPr lang="en-GB" sz="16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  <a:endParaRPr lang="en-GB" sz="16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41949">
                <a:tc>
                  <a:txBody>
                    <a:bodyPr/>
                    <a:lstStyle/>
                    <a:p>
                      <a:r>
                        <a:rPr lang="en-GB" sz="16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PGC A</a:t>
                      </a:r>
                      <a:endParaRPr lang="en-GB" sz="16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endParaRPr lang="en-GB" sz="16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41949">
                <a:tc>
                  <a:txBody>
                    <a:bodyPr/>
                    <a:lstStyle/>
                    <a:p>
                      <a:r>
                        <a:rPr lang="en-GB" sz="16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PGC B</a:t>
                      </a:r>
                      <a:endParaRPr lang="en-GB" sz="16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  <a:endParaRPr lang="en-GB" sz="16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41949">
                <a:tc>
                  <a:txBody>
                    <a:bodyPr/>
                    <a:lstStyle/>
                    <a:p>
                      <a:r>
                        <a:rPr lang="en-GB" sz="16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PGC</a:t>
                      </a:r>
                      <a:r>
                        <a:rPr lang="en-GB" sz="1600" b="1" kern="1200" baseline="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C</a:t>
                      </a:r>
                      <a:endParaRPr lang="en-GB" sz="16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endParaRPr lang="en-GB" sz="16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41949">
                <a:tc>
                  <a:txBody>
                    <a:bodyPr/>
                    <a:lstStyle/>
                    <a:p>
                      <a:r>
                        <a:rPr lang="en-GB" sz="16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PGC D</a:t>
                      </a:r>
                      <a:endParaRPr lang="en-GB" sz="16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  <a:endParaRPr lang="en-GB" sz="16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41949">
                <a:tc>
                  <a:txBody>
                    <a:bodyPr/>
                    <a:lstStyle/>
                    <a:p>
                      <a:r>
                        <a:rPr lang="en-GB" sz="16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PGC E</a:t>
                      </a:r>
                      <a:endParaRPr lang="en-GB" sz="16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  <a:endParaRPr lang="en-GB" sz="16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41949">
                <a:tc>
                  <a:txBody>
                    <a:bodyPr/>
                    <a:lstStyle/>
                    <a:p>
                      <a:r>
                        <a:rPr lang="en-GB" sz="16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PGC F</a:t>
                      </a:r>
                      <a:endParaRPr lang="en-GB" sz="16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  <a:endParaRPr lang="en-GB" sz="16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41949">
                <a:tc>
                  <a:txBody>
                    <a:bodyPr/>
                    <a:lstStyle/>
                    <a:p>
                      <a:r>
                        <a:rPr lang="en-GB" sz="16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TF 1</a:t>
                      </a:r>
                      <a:endParaRPr lang="en-GB" sz="16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GB" sz="16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41949">
                <a:tc>
                  <a:txBody>
                    <a:bodyPr/>
                    <a:lstStyle/>
                    <a:p>
                      <a:r>
                        <a:rPr lang="en-GB" sz="16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TF 2</a:t>
                      </a:r>
                      <a:endParaRPr lang="en-GB" sz="16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GB" sz="16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41949">
                <a:tc>
                  <a:txBody>
                    <a:bodyPr/>
                    <a:lstStyle/>
                    <a:p>
                      <a:r>
                        <a:rPr lang="en-GB" sz="16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TF</a:t>
                      </a:r>
                      <a:r>
                        <a:rPr lang="en-GB" sz="1600" b="1" kern="1200" baseline="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3</a:t>
                      </a:r>
                      <a:endParaRPr lang="en-GB" sz="16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85787" y="5500702"/>
            <a:ext cx="5572164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1" i="1" dirty="0" smtClean="0">
                <a:solidFill>
                  <a:srgbClr val="20448C"/>
                </a:solidFill>
                <a:latin typeface="Calibri" pitchFamily="-1" charset="0"/>
              </a:rPr>
              <a:t>You can continue to nominate people and to reinforce the expertise of our groups  :</a:t>
            </a:r>
          </a:p>
          <a:p>
            <a:r>
              <a:rPr lang="fr-FR" sz="2800" b="1" u="sng" dirty="0" smtClean="0">
                <a:solidFill>
                  <a:schemeClr val="tx2"/>
                </a:solidFill>
                <a:hlinkClick r:id="rId3"/>
              </a:rPr>
              <a:t>ytournie@wgc2015.org</a:t>
            </a:r>
            <a:r>
              <a:rPr lang="fr-FR" sz="2800" b="1" dirty="0" smtClean="0">
                <a:solidFill>
                  <a:schemeClr val="tx2"/>
                </a:solidFill>
              </a:rPr>
              <a:t> </a:t>
            </a:r>
            <a:endParaRPr lang="en-GB" sz="2800" b="1" i="1" dirty="0" smtClean="0">
              <a:solidFill>
                <a:srgbClr val="20448C"/>
              </a:solidFill>
              <a:latin typeface="Calibri" pitchFamily="-1" charset="0"/>
            </a:endParaRPr>
          </a:p>
          <a:p>
            <a:r>
              <a:rPr lang="en-GB" sz="2800" b="1" i="1" dirty="0" smtClean="0">
                <a:solidFill>
                  <a:srgbClr val="20448C"/>
                </a:solidFill>
                <a:latin typeface="Calibri" pitchFamily="-1" charset="0"/>
              </a:rPr>
              <a:t> </a:t>
            </a:r>
            <a:endParaRPr lang="en-GB" sz="2800" b="1" i="1" dirty="0">
              <a:solidFill>
                <a:srgbClr val="20448C"/>
              </a:solidFill>
              <a:latin typeface="Calibri" pitchFamily="-1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77888" y="0"/>
            <a:ext cx="6416675" cy="1143000"/>
          </a:xfrm>
        </p:spPr>
        <p:txBody>
          <a:bodyPr/>
          <a:lstStyle/>
          <a:p>
            <a:pPr eaLnBrk="1" hangingPunct="1"/>
            <a:r>
              <a:rPr lang="fr-FR" sz="2800" dirty="0" smtClean="0">
                <a:solidFill>
                  <a:schemeClr val="tx2"/>
                </a:solidFill>
                <a:latin typeface="Arial Black" pitchFamily="-1" charset="0"/>
              </a:rPr>
              <a:t>Key </a:t>
            </a:r>
            <a:r>
              <a:rPr lang="fr-FR" sz="2800" dirty="0" err="1" smtClean="0">
                <a:solidFill>
                  <a:schemeClr val="tx2"/>
                </a:solidFill>
                <a:latin typeface="Arial Black" pitchFamily="-1" charset="0"/>
              </a:rPr>
              <a:t>milestones</a:t>
            </a:r>
            <a:r>
              <a:rPr lang="fr-FR" sz="2800" dirty="0" smtClean="0">
                <a:solidFill>
                  <a:schemeClr val="tx2"/>
                </a:solidFill>
                <a:latin typeface="Arial Black" pitchFamily="-1" charset="0"/>
              </a:rPr>
              <a:t> </a:t>
            </a:r>
            <a:r>
              <a:rPr lang="fr-FR" sz="2800" dirty="0" err="1" smtClean="0">
                <a:solidFill>
                  <a:schemeClr val="tx2"/>
                </a:solidFill>
                <a:latin typeface="Arial Black" pitchFamily="-1" charset="0"/>
              </a:rPr>
              <a:t>special</a:t>
            </a:r>
            <a:r>
              <a:rPr lang="fr-FR" sz="2800" dirty="0" smtClean="0">
                <a:solidFill>
                  <a:schemeClr val="tx2"/>
                </a:solidFill>
                <a:latin typeface="Arial Black" pitchFamily="-1" charset="0"/>
              </a:rPr>
              <a:t> reports</a:t>
            </a:r>
            <a:endParaRPr lang="nb-NO" sz="2800" dirty="0" smtClean="0">
              <a:solidFill>
                <a:schemeClr val="tx2"/>
              </a:solidFill>
              <a:latin typeface="Arial Black" pitchFamily="-1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31800" y="1412875"/>
            <a:ext cx="8712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en-GB" dirty="0" smtClean="0">
                <a:solidFill>
                  <a:schemeClr val="tx2"/>
                </a:solidFill>
              </a:rPr>
              <a:t> Special reports of the triennium</a:t>
            </a:r>
          </a:p>
          <a:p>
            <a:pPr>
              <a:buFontTx/>
              <a:buBlip>
                <a:blip r:embed="rId2"/>
              </a:buBlip>
            </a:pPr>
            <a:endParaRPr lang="en-GB" dirty="0" smtClean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928662" y="1928802"/>
          <a:ext cx="7358115" cy="4099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6148"/>
                <a:gridCol w="1928826"/>
                <a:gridCol w="2143141"/>
              </a:tblGrid>
              <a:tr h="381045">
                <a:tc>
                  <a:txBody>
                    <a:bodyPr/>
                    <a:lstStyle/>
                    <a:p>
                      <a:r>
                        <a:rPr lang="en-GB" b="1" noProof="0" dirty="0" smtClean="0"/>
                        <a:t>Title</a:t>
                      </a:r>
                      <a:endParaRPr lang="en-GB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 smtClean="0"/>
                        <a:t>Responsibility</a:t>
                      </a:r>
                      <a:endParaRPr lang="en-GB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noProof="0" smtClean="0"/>
                        <a:t>Date of completion</a:t>
                      </a:r>
                      <a:endParaRPr lang="en-GB" b="1" noProof="0"/>
                    </a:p>
                  </a:txBody>
                  <a:tcPr/>
                </a:tc>
              </a:tr>
              <a:tr h="381045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2"/>
                          </a:solidFill>
                        </a:rPr>
                        <a:t>2050 natural gas prospective </a:t>
                      </a:r>
                      <a:endParaRPr lang="en-GB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PGC B</a:t>
                      </a:r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March 2015</a:t>
                      </a:r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81045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2"/>
                          </a:solidFill>
                        </a:rPr>
                        <a:t>Natural gas, a key factor for sustainable development in emerging countries </a:t>
                      </a:r>
                      <a:endParaRPr lang="en-GB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PGC C + TF3 </a:t>
                      </a:r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March 2015</a:t>
                      </a:r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81045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2"/>
                          </a:solidFill>
                        </a:rPr>
                        <a:t>i-gas </a:t>
                      </a:r>
                      <a:r>
                        <a:rPr lang="en-GB" b="1" dirty="0" smtClean="0">
                          <a:solidFill>
                            <a:schemeClr val="tx2"/>
                          </a:solidFill>
                        </a:rPr>
                        <a:t>industry </a:t>
                      </a:r>
                      <a:endParaRPr lang="en-GB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PGC E</a:t>
                      </a:r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March 2015</a:t>
                      </a:r>
                    </a:p>
                  </a:txBody>
                  <a:tcPr/>
                </a:tc>
              </a:tr>
              <a:tr h="381045">
                <a:tc>
                  <a:txBody>
                    <a:bodyPr/>
                    <a:lstStyle/>
                    <a:p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Global LNG Report</a:t>
                      </a:r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PGC D </a:t>
                      </a:r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Yearly in May</a:t>
                      </a:r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81045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2"/>
                          </a:solidFill>
                        </a:rPr>
                        <a:t>Efficiency and convergence with </a:t>
                      </a:r>
                      <a:r>
                        <a:rPr lang="en-GB" b="1" dirty="0" err="1" smtClean="0">
                          <a:solidFill>
                            <a:schemeClr val="tx2"/>
                          </a:solidFill>
                        </a:rPr>
                        <a:t>renewables</a:t>
                      </a:r>
                      <a:r>
                        <a:rPr lang="en-GB" b="1" dirty="0" smtClean="0">
                          <a:solidFill>
                            <a:schemeClr val="tx2"/>
                          </a:solidFill>
                        </a:rPr>
                        <a:t> and electricity  </a:t>
                      </a:r>
                      <a:endParaRPr lang="en-GB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PGC F</a:t>
                      </a:r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March 2015</a:t>
                      </a:r>
                    </a:p>
                    <a:p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81045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2"/>
                          </a:solidFill>
                        </a:rPr>
                        <a:t>Best practices</a:t>
                      </a:r>
                      <a:endParaRPr lang="en-GB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All + </a:t>
                      </a:r>
                      <a:r>
                        <a:rPr lang="en-GB" sz="1800" b="1" kern="1200" noProof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compil</a:t>
                      </a:r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. by CC</a:t>
                      </a:r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March 2015</a:t>
                      </a:r>
                    </a:p>
                  </a:txBody>
                  <a:tcPr/>
                </a:tc>
              </a:tr>
              <a:tr h="381045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2"/>
                          </a:solidFill>
                        </a:rPr>
                        <a:t>Human Capital transversal approach</a:t>
                      </a:r>
                      <a:endParaRPr lang="en-GB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TF1 + all</a:t>
                      </a:r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March 2015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77888" y="0"/>
            <a:ext cx="6416675" cy="1143000"/>
          </a:xfrm>
        </p:spPr>
        <p:txBody>
          <a:bodyPr/>
          <a:lstStyle/>
          <a:p>
            <a:pPr eaLnBrk="1" hangingPunct="1"/>
            <a:r>
              <a:rPr lang="fr-FR" sz="2400" dirty="0" smtClean="0">
                <a:solidFill>
                  <a:schemeClr val="tx2"/>
                </a:solidFill>
                <a:latin typeface="Arial Black" pitchFamily="-1" charset="0"/>
              </a:rPr>
              <a:t>Key </a:t>
            </a:r>
            <a:r>
              <a:rPr lang="fr-FR" sz="2400" dirty="0" err="1" smtClean="0">
                <a:solidFill>
                  <a:schemeClr val="tx2"/>
                </a:solidFill>
                <a:latin typeface="Arial Black" pitchFamily="-1" charset="0"/>
              </a:rPr>
              <a:t>milestones</a:t>
            </a:r>
            <a:r>
              <a:rPr lang="fr-FR" sz="2400" dirty="0" smtClean="0">
                <a:solidFill>
                  <a:schemeClr val="tx2"/>
                </a:solidFill>
                <a:latin typeface="Arial Black" pitchFamily="-1" charset="0"/>
              </a:rPr>
              <a:t> : </a:t>
            </a:r>
            <a:r>
              <a:rPr lang="fr-FR" sz="2400" dirty="0" err="1" smtClean="0">
                <a:solidFill>
                  <a:schemeClr val="tx2"/>
                </a:solidFill>
                <a:latin typeface="Arial Black" pitchFamily="-1" charset="0"/>
              </a:rPr>
              <a:t>papers</a:t>
            </a:r>
            <a:r>
              <a:rPr lang="fr-FR" sz="2400" dirty="0" smtClean="0">
                <a:solidFill>
                  <a:schemeClr val="tx2"/>
                </a:solidFill>
                <a:latin typeface="Arial Black" pitchFamily="-1" charset="0"/>
              </a:rPr>
              <a:t> </a:t>
            </a:r>
            <a:r>
              <a:rPr lang="fr-FR" sz="2400" dirty="0" err="1" smtClean="0">
                <a:solidFill>
                  <a:schemeClr val="tx2"/>
                </a:solidFill>
                <a:latin typeface="Arial Black" pitchFamily="-1" charset="0"/>
              </a:rPr>
              <a:t>submission</a:t>
            </a:r>
            <a:endParaRPr lang="nb-NO" sz="2400" dirty="0" smtClean="0">
              <a:solidFill>
                <a:schemeClr val="tx2"/>
              </a:solidFill>
              <a:latin typeface="Arial Black" pitchFamily="-1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31800" y="1412875"/>
            <a:ext cx="8712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400" dirty="0">
              <a:latin typeface="Calibri" pitchFamily="-1" charset="0"/>
            </a:endParaRPr>
          </a:p>
          <a:p>
            <a:endParaRPr lang="en-GB" dirty="0">
              <a:solidFill>
                <a:schemeClr val="tx2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642909" y="1571612"/>
          <a:ext cx="7929619" cy="3614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9"/>
                <a:gridCol w="1500198"/>
                <a:gridCol w="2143140"/>
                <a:gridCol w="3500462"/>
              </a:tblGrid>
              <a:tr h="428628">
                <a:tc>
                  <a:txBody>
                    <a:bodyPr/>
                    <a:lstStyle/>
                    <a:p>
                      <a:r>
                        <a:rPr lang="en-GB" sz="18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Year</a:t>
                      </a:r>
                      <a:endParaRPr lang="en-GB" sz="18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Date</a:t>
                      </a:r>
                      <a:endParaRPr lang="en-GB" sz="18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Milestone/Venue</a:t>
                      </a:r>
                      <a:endParaRPr lang="en-GB" sz="18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Event</a:t>
                      </a:r>
                      <a:endParaRPr lang="en-GB" sz="18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81045">
                <a:tc>
                  <a:txBody>
                    <a:bodyPr/>
                    <a:lstStyle/>
                    <a:p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1st February</a:t>
                      </a:r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Call for papers</a:t>
                      </a:r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Issuing call for papers </a:t>
                      </a:r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81045">
                <a:tc>
                  <a:txBody>
                    <a:bodyPr/>
                    <a:lstStyle/>
                    <a:p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July</a:t>
                      </a:r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Call for papers</a:t>
                      </a:r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reminder</a:t>
                      </a:r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81045">
                <a:tc>
                  <a:txBody>
                    <a:bodyPr/>
                    <a:lstStyle/>
                    <a:p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1st September</a:t>
                      </a:r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Call for papers</a:t>
                      </a:r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Abstract submission</a:t>
                      </a:r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81045">
                <a:tc>
                  <a:txBody>
                    <a:bodyPr/>
                    <a:lstStyle/>
                    <a:p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1st November</a:t>
                      </a:r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Call for papers</a:t>
                      </a:r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Final selection by Committees</a:t>
                      </a:r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81045">
                <a:tc>
                  <a:txBody>
                    <a:bodyPr/>
                    <a:lstStyle/>
                    <a:p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15 November</a:t>
                      </a:r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Call for papers</a:t>
                      </a:r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Author notification</a:t>
                      </a:r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81045">
                <a:tc>
                  <a:txBody>
                    <a:bodyPr/>
                    <a:lstStyle/>
                    <a:p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1st February</a:t>
                      </a:r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Call for papers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Full paper submission</a:t>
                      </a:r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81045">
                <a:tc>
                  <a:txBody>
                    <a:bodyPr/>
                    <a:lstStyle/>
                    <a:p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1-5 June</a:t>
                      </a:r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Paris</a:t>
                      </a:r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26th World Gas Conference</a:t>
                      </a:r>
                      <a:endParaRPr lang="en-GB" sz="1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877888" y="0"/>
            <a:ext cx="6416675" cy="1143000"/>
          </a:xfrm>
        </p:spPr>
        <p:txBody>
          <a:bodyPr/>
          <a:lstStyle/>
          <a:p>
            <a:pPr eaLnBrk="1" hangingPunct="1"/>
            <a:r>
              <a:rPr lang="fr-FR" sz="2800" dirty="0" smtClean="0">
                <a:solidFill>
                  <a:schemeClr val="tx2"/>
                </a:solidFill>
                <a:latin typeface="Arial Black" pitchFamily="-1" charset="0"/>
              </a:rPr>
              <a:t>2012 – 2015 Key </a:t>
            </a:r>
            <a:r>
              <a:rPr lang="fr-FR" sz="2800" dirty="0" err="1" smtClean="0">
                <a:solidFill>
                  <a:schemeClr val="tx2"/>
                </a:solidFill>
                <a:latin typeface="Arial Black" pitchFamily="-1" charset="0"/>
              </a:rPr>
              <a:t>Authorities</a:t>
            </a:r>
            <a:endParaRPr lang="nb-NO" sz="2800" dirty="0" smtClean="0">
              <a:solidFill>
                <a:schemeClr val="tx2"/>
              </a:solidFill>
              <a:latin typeface="Arial Black" pitchFamily="-1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 b="9906"/>
          <a:stretch>
            <a:fillRect/>
          </a:stretch>
        </p:blipFill>
        <p:spPr bwMode="auto">
          <a:xfrm>
            <a:off x="1142976" y="1214422"/>
            <a:ext cx="6058335" cy="553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776288" y="1714500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>
                <a:solidFill>
                  <a:srgbClr val="20448C"/>
                </a:solidFill>
                <a:latin typeface="Calibri" pitchFamily="34" charset="0"/>
              </a:rPr>
              <a:t>Date</a:t>
            </a:r>
          </a:p>
        </p:txBody>
      </p:sp>
      <p:pic>
        <p:nvPicPr>
          <p:cNvPr id="36867" name="Imag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211388"/>
            <a:ext cx="8393113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1"/>
          <p:cNvSpPr>
            <a:spLocks noChangeArrowheads="1"/>
          </p:cNvSpPr>
          <p:nvPr/>
        </p:nvSpPr>
        <p:spPr bwMode="auto">
          <a:xfrm>
            <a:off x="3852863" y="1700213"/>
            <a:ext cx="15827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 dirty="0">
                <a:solidFill>
                  <a:srgbClr val="20448C"/>
                </a:solidFill>
                <a:latin typeface="Calibri" pitchFamily="34" charset="0"/>
              </a:rPr>
              <a:t>Venues</a:t>
            </a:r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0"/>
            <a:ext cx="7715278" cy="1143000"/>
          </a:xfrm>
        </p:spPr>
        <p:txBody>
          <a:bodyPr/>
          <a:lstStyle/>
          <a:p>
            <a:pPr eaLnBrk="1" hangingPunct="1"/>
            <a:r>
              <a:rPr lang="fr-FR" sz="2800" dirty="0" smtClean="0">
                <a:solidFill>
                  <a:schemeClr val="tx2"/>
                </a:solidFill>
                <a:latin typeface="Arial Black" pitchFamily="-1" charset="0"/>
              </a:rPr>
              <a:t>Dates and venues of the </a:t>
            </a:r>
            <a:r>
              <a:rPr lang="fr-FR" sz="2800" dirty="0" err="1" smtClean="0">
                <a:solidFill>
                  <a:schemeClr val="tx2"/>
                </a:solidFill>
                <a:latin typeface="Arial Black" pitchFamily="-1" charset="0"/>
              </a:rPr>
              <a:t>Triennium</a:t>
            </a:r>
            <a:r>
              <a:rPr lang="fr-FR" sz="2800" dirty="0" smtClean="0">
                <a:solidFill>
                  <a:schemeClr val="tx2"/>
                </a:solidFill>
                <a:latin typeface="Arial Black" pitchFamily="-1" charset="0"/>
              </a:rPr>
              <a:t/>
            </a:r>
            <a:br>
              <a:rPr lang="fr-FR" sz="2800" dirty="0" smtClean="0">
                <a:solidFill>
                  <a:schemeClr val="tx2"/>
                </a:solidFill>
                <a:latin typeface="Arial Black" pitchFamily="-1" charset="0"/>
              </a:rPr>
            </a:br>
            <a:r>
              <a:rPr lang="fr-FR" sz="2800" dirty="0" smtClean="0">
                <a:solidFill>
                  <a:schemeClr val="tx2"/>
                </a:solidFill>
                <a:latin typeface="Arial Black" pitchFamily="-1" charset="0"/>
              </a:rPr>
              <a:t>CC meetings + </a:t>
            </a:r>
            <a:r>
              <a:rPr lang="fr-FR" sz="2800" dirty="0" err="1" smtClean="0">
                <a:solidFill>
                  <a:schemeClr val="tx2"/>
                </a:solidFill>
                <a:latin typeface="Arial Black" pitchFamily="-1" charset="0"/>
              </a:rPr>
              <a:t>Pillar’s</a:t>
            </a:r>
            <a:r>
              <a:rPr lang="fr-FR" sz="2800" dirty="0" smtClean="0">
                <a:solidFill>
                  <a:schemeClr val="tx2"/>
                </a:solidFill>
                <a:latin typeface="Arial Black" pitchFamily="-1" charset="0"/>
              </a:rPr>
              <a:t> Workshops</a:t>
            </a:r>
            <a:endParaRPr lang="nb-NO" sz="2800" dirty="0" err="1" smtClean="0">
              <a:solidFill>
                <a:schemeClr val="tx2"/>
              </a:solidFill>
              <a:latin typeface="Arial Black" pitchFamily="-1" charset="0"/>
            </a:endParaRPr>
          </a:p>
        </p:txBody>
      </p:sp>
      <p:grpSp>
        <p:nvGrpSpPr>
          <p:cNvPr id="2" name="Groupe 8"/>
          <p:cNvGrpSpPr>
            <a:grpSpLocks/>
          </p:cNvGrpSpPr>
          <p:nvPr/>
        </p:nvGrpSpPr>
        <p:grpSpPr bwMode="auto">
          <a:xfrm>
            <a:off x="642938" y="2349500"/>
            <a:ext cx="8466137" cy="2765425"/>
            <a:chOff x="361320" y="2348880"/>
            <a:chExt cx="8746987" cy="2765833"/>
          </a:xfrm>
        </p:grpSpPr>
        <p:sp>
          <p:nvSpPr>
            <p:cNvPr id="36875" name="Rectangle 4"/>
            <p:cNvSpPr>
              <a:spLocks noChangeArrowheads="1"/>
            </p:cNvSpPr>
            <p:nvPr/>
          </p:nvSpPr>
          <p:spPr bwMode="auto">
            <a:xfrm>
              <a:off x="361964" y="2348880"/>
              <a:ext cx="2656429" cy="400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 b="1" dirty="0">
                  <a:solidFill>
                    <a:srgbClr val="20448C"/>
                  </a:solidFill>
                  <a:latin typeface="Calibri" pitchFamily="34" charset="0"/>
                </a:rPr>
                <a:t>16-19 </a:t>
              </a:r>
              <a:r>
                <a:rPr lang="fr-FR" sz="2000" b="1" dirty="0" err="1">
                  <a:solidFill>
                    <a:srgbClr val="20448C"/>
                  </a:solidFill>
                  <a:latin typeface="Calibri" pitchFamily="34" charset="0"/>
                </a:rPr>
                <a:t>October</a:t>
              </a:r>
              <a:r>
                <a:rPr lang="fr-FR" sz="2000" b="1" dirty="0">
                  <a:solidFill>
                    <a:srgbClr val="20448C"/>
                  </a:solidFill>
                  <a:latin typeface="Calibri" pitchFamily="34" charset="0"/>
                </a:rPr>
                <a:t> 2012</a:t>
              </a:r>
            </a:p>
          </p:txBody>
        </p:sp>
        <p:sp>
          <p:nvSpPr>
            <p:cNvPr id="36876" name="Rectangle 8"/>
            <p:cNvSpPr>
              <a:spLocks noChangeArrowheads="1"/>
            </p:cNvSpPr>
            <p:nvPr/>
          </p:nvSpPr>
          <p:spPr bwMode="auto">
            <a:xfrm>
              <a:off x="3776680" y="2348880"/>
              <a:ext cx="2489238" cy="400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2000" b="1" dirty="0" smtClean="0">
                  <a:solidFill>
                    <a:srgbClr val="20448C"/>
                  </a:solidFill>
                  <a:latin typeface="Calibri" pitchFamily="34" charset="0"/>
                </a:rPr>
                <a:t>Ottawa , Canada</a:t>
              </a:r>
              <a:endParaRPr lang="fr-FR" sz="2000" b="1" dirty="0">
                <a:solidFill>
                  <a:srgbClr val="20448C"/>
                </a:solidFill>
                <a:latin typeface="Calibri" pitchFamily="34" charset="0"/>
              </a:endParaRPr>
            </a:p>
          </p:txBody>
        </p:sp>
        <p:sp>
          <p:nvSpPr>
            <p:cNvPr id="36877" name="Rectangle 4"/>
            <p:cNvSpPr>
              <a:spLocks noChangeArrowheads="1"/>
            </p:cNvSpPr>
            <p:nvPr/>
          </p:nvSpPr>
          <p:spPr bwMode="auto">
            <a:xfrm>
              <a:off x="361642" y="2928397"/>
              <a:ext cx="265642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 b="1">
                  <a:solidFill>
                    <a:srgbClr val="20448C"/>
                  </a:solidFill>
                  <a:latin typeface="Calibri" pitchFamily="34" charset="0"/>
                </a:rPr>
                <a:t>9-11 April 2013	</a:t>
              </a:r>
            </a:p>
          </p:txBody>
        </p:sp>
        <p:sp>
          <p:nvSpPr>
            <p:cNvPr id="36878" name="Rectangle 8"/>
            <p:cNvSpPr>
              <a:spLocks noChangeArrowheads="1"/>
            </p:cNvSpPr>
            <p:nvPr/>
          </p:nvSpPr>
          <p:spPr bwMode="auto">
            <a:xfrm>
              <a:off x="3776359" y="2928397"/>
              <a:ext cx="5152114" cy="400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 b="1" dirty="0" smtClean="0">
                  <a:solidFill>
                    <a:srgbClr val="20448C"/>
                  </a:solidFill>
                  <a:latin typeface="Calibri" pitchFamily="34" charset="0"/>
                </a:rPr>
                <a:t>Sevilla</a:t>
              </a:r>
              <a:r>
                <a:rPr lang="fr-FR" sz="2000" b="1" dirty="0">
                  <a:solidFill>
                    <a:srgbClr val="20448C"/>
                  </a:solidFill>
                  <a:latin typeface="Calibri" pitchFamily="34" charset="0"/>
                </a:rPr>
                <a:t>, Spain</a:t>
              </a:r>
            </a:p>
          </p:txBody>
        </p:sp>
        <p:sp>
          <p:nvSpPr>
            <p:cNvPr id="36879" name="Rectangle 4"/>
            <p:cNvSpPr>
              <a:spLocks noChangeArrowheads="1"/>
            </p:cNvSpPr>
            <p:nvPr/>
          </p:nvSpPr>
          <p:spPr bwMode="auto">
            <a:xfrm>
              <a:off x="361320" y="3499982"/>
              <a:ext cx="265642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 b="1">
                  <a:solidFill>
                    <a:srgbClr val="20448C"/>
                  </a:solidFill>
                  <a:latin typeface="Calibri" pitchFamily="34" charset="0"/>
                </a:rPr>
                <a:t>22-25 October 2013</a:t>
              </a:r>
            </a:p>
          </p:txBody>
        </p:sp>
        <p:sp>
          <p:nvSpPr>
            <p:cNvPr id="36880" name="Rectangle 8"/>
            <p:cNvSpPr>
              <a:spLocks noChangeArrowheads="1"/>
            </p:cNvSpPr>
            <p:nvPr/>
          </p:nvSpPr>
          <p:spPr bwMode="auto">
            <a:xfrm>
              <a:off x="3776037" y="3499982"/>
              <a:ext cx="5332270" cy="400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 b="1" dirty="0" smtClean="0">
                  <a:solidFill>
                    <a:srgbClr val="20448C"/>
                  </a:solidFill>
                  <a:latin typeface="Calibri" pitchFamily="34" charset="0"/>
                </a:rPr>
                <a:t>Beijing</a:t>
              </a:r>
              <a:r>
                <a:rPr lang="fr-FR" sz="2000" b="1" dirty="0">
                  <a:solidFill>
                    <a:srgbClr val="20448C"/>
                  </a:solidFill>
                  <a:latin typeface="Calibri" pitchFamily="34" charset="0"/>
                </a:rPr>
                <a:t>, P.R. China</a:t>
              </a:r>
            </a:p>
          </p:txBody>
        </p:sp>
        <p:sp>
          <p:nvSpPr>
            <p:cNvPr id="36881" name="Rectangle 4"/>
            <p:cNvSpPr>
              <a:spLocks noChangeArrowheads="1"/>
            </p:cNvSpPr>
            <p:nvPr/>
          </p:nvSpPr>
          <p:spPr bwMode="auto">
            <a:xfrm>
              <a:off x="396691" y="4143016"/>
              <a:ext cx="2656429" cy="400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 b="1">
                  <a:solidFill>
                    <a:srgbClr val="20448C"/>
                  </a:solidFill>
                  <a:latin typeface="Calibri" pitchFamily="34" charset="0"/>
                </a:rPr>
                <a:t>25-27 March 2014</a:t>
              </a:r>
            </a:p>
          </p:txBody>
        </p:sp>
        <p:sp>
          <p:nvSpPr>
            <p:cNvPr id="36882" name="Rectangle 8"/>
            <p:cNvSpPr>
              <a:spLocks noChangeArrowheads="1"/>
            </p:cNvSpPr>
            <p:nvPr/>
          </p:nvSpPr>
          <p:spPr bwMode="auto">
            <a:xfrm>
              <a:off x="3775716" y="4143016"/>
              <a:ext cx="5152114" cy="400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 b="1" dirty="0" smtClean="0">
                  <a:solidFill>
                    <a:srgbClr val="20448C"/>
                  </a:solidFill>
                  <a:latin typeface="Calibri" pitchFamily="34" charset="0"/>
                </a:rPr>
                <a:t>Brisbane</a:t>
              </a:r>
              <a:r>
                <a:rPr lang="fr-FR" sz="2000" b="1" dirty="0">
                  <a:solidFill>
                    <a:srgbClr val="20448C"/>
                  </a:solidFill>
                  <a:latin typeface="Calibri" pitchFamily="34" charset="0"/>
                </a:rPr>
                <a:t>, </a:t>
              </a:r>
              <a:r>
                <a:rPr lang="fr-FR" sz="2000" b="1" dirty="0" err="1">
                  <a:solidFill>
                    <a:srgbClr val="20448C"/>
                  </a:solidFill>
                  <a:latin typeface="Calibri" pitchFamily="34" charset="0"/>
                </a:rPr>
                <a:t>Australia</a:t>
              </a:r>
              <a:endParaRPr lang="fr-FR" sz="2000" b="1" dirty="0">
                <a:solidFill>
                  <a:srgbClr val="20448C"/>
                </a:solidFill>
                <a:latin typeface="Calibri" pitchFamily="34" charset="0"/>
              </a:endParaRPr>
            </a:p>
          </p:txBody>
        </p:sp>
        <p:sp>
          <p:nvSpPr>
            <p:cNvPr id="36883" name="Rectangle 4"/>
            <p:cNvSpPr>
              <a:spLocks noChangeArrowheads="1"/>
            </p:cNvSpPr>
            <p:nvPr/>
          </p:nvSpPr>
          <p:spPr bwMode="auto">
            <a:xfrm>
              <a:off x="396370" y="4714603"/>
              <a:ext cx="294278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 b="1">
                  <a:solidFill>
                    <a:srgbClr val="20448C"/>
                  </a:solidFill>
                  <a:latin typeface="Calibri" pitchFamily="34" charset="0"/>
                </a:rPr>
                <a:t>14-17 October 2014</a:t>
              </a:r>
            </a:p>
          </p:txBody>
        </p:sp>
        <p:sp>
          <p:nvSpPr>
            <p:cNvPr id="36884" name="Rectangle 8"/>
            <p:cNvSpPr>
              <a:spLocks noChangeArrowheads="1"/>
            </p:cNvSpPr>
            <p:nvPr/>
          </p:nvSpPr>
          <p:spPr bwMode="auto">
            <a:xfrm>
              <a:off x="3811086" y="4714603"/>
              <a:ext cx="51521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 b="1" dirty="0" smtClean="0">
                  <a:solidFill>
                    <a:srgbClr val="20448C"/>
                  </a:solidFill>
                  <a:latin typeface="Calibri" pitchFamily="34" charset="0"/>
                </a:rPr>
                <a:t>Berlin</a:t>
              </a:r>
              <a:r>
                <a:rPr lang="fr-FR" sz="2000" b="1" dirty="0">
                  <a:solidFill>
                    <a:srgbClr val="20448C"/>
                  </a:solidFill>
                  <a:latin typeface="Calibri" pitchFamily="34" charset="0"/>
                </a:rPr>
                <a:t>, Germany </a:t>
              </a:r>
            </a:p>
          </p:txBody>
        </p:sp>
      </p:grpSp>
      <p:sp>
        <p:nvSpPr>
          <p:cNvPr id="36871" name="Rectangle 4"/>
          <p:cNvSpPr>
            <a:spLocks noChangeArrowheads="1"/>
          </p:cNvSpPr>
          <p:nvPr/>
        </p:nvSpPr>
        <p:spPr bwMode="auto">
          <a:xfrm>
            <a:off x="714375" y="5314950"/>
            <a:ext cx="2571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>
                <a:solidFill>
                  <a:srgbClr val="20448C"/>
                </a:solidFill>
                <a:latin typeface="Calibri" pitchFamily="34" charset="0"/>
              </a:rPr>
              <a:t>24-26 March 2015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3984625" y="5314950"/>
            <a:ext cx="4986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 dirty="0" smtClean="0">
                <a:solidFill>
                  <a:srgbClr val="20448C"/>
                </a:solidFill>
                <a:latin typeface="Calibri" pitchFamily="34" charset="0"/>
              </a:rPr>
              <a:t>Cairo, Egypt</a:t>
            </a:r>
            <a:endParaRPr lang="en-GB" sz="2000" b="1" dirty="0">
              <a:solidFill>
                <a:srgbClr val="20448C"/>
              </a:solidFill>
              <a:latin typeface="Calibri" pitchFamily="34" charset="0"/>
            </a:endParaRPr>
          </a:p>
        </p:txBody>
      </p:sp>
      <p:sp>
        <p:nvSpPr>
          <p:cNvPr id="36873" name="Rectangle 4"/>
          <p:cNvSpPr>
            <a:spLocks noChangeArrowheads="1"/>
          </p:cNvSpPr>
          <p:nvPr/>
        </p:nvSpPr>
        <p:spPr bwMode="auto">
          <a:xfrm>
            <a:off x="714375" y="5815013"/>
            <a:ext cx="2571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>
                <a:solidFill>
                  <a:srgbClr val="20448C"/>
                </a:solidFill>
                <a:latin typeface="Calibri" pitchFamily="34" charset="0"/>
              </a:rPr>
              <a:t>1-5 June 2015</a:t>
            </a:r>
          </a:p>
        </p:txBody>
      </p:sp>
      <p:sp>
        <p:nvSpPr>
          <p:cNvPr id="36874" name="Rectangle 8"/>
          <p:cNvSpPr>
            <a:spLocks noChangeArrowheads="1"/>
          </p:cNvSpPr>
          <p:nvPr/>
        </p:nvSpPr>
        <p:spPr bwMode="auto">
          <a:xfrm>
            <a:off x="3984625" y="5815013"/>
            <a:ext cx="4986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 smtClean="0">
                <a:solidFill>
                  <a:srgbClr val="20448C"/>
                </a:solidFill>
                <a:latin typeface="Calibri" pitchFamily="34" charset="0"/>
              </a:rPr>
              <a:t>Paris</a:t>
            </a:r>
            <a:r>
              <a:rPr lang="fr-FR" sz="2000" b="1" dirty="0">
                <a:solidFill>
                  <a:srgbClr val="20448C"/>
                </a:solidFill>
                <a:latin typeface="Calibri" pitchFamily="34" charset="0"/>
              </a:rPr>
              <a:t>, France</a:t>
            </a: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6418287" y="1714488"/>
            <a:ext cx="20113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20448C"/>
                </a:solidFill>
                <a:latin typeface="Calibri" pitchFamily="34" charset="0"/>
              </a:rPr>
              <a:t>Workshops</a:t>
            </a:r>
            <a:endParaRPr lang="fr-FR" sz="2800" b="1" dirty="0">
              <a:solidFill>
                <a:srgbClr val="20448C"/>
              </a:solidFill>
              <a:latin typeface="Calibri" pitchFamily="34" charset="0"/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6377529" y="2357430"/>
            <a:ext cx="2409313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err="1" smtClean="0">
                <a:solidFill>
                  <a:srgbClr val="FFCC00"/>
                </a:solidFill>
                <a:latin typeface="Calibri" pitchFamily="34" charset="0"/>
              </a:rPr>
              <a:t>Yellow</a:t>
            </a:r>
            <a:r>
              <a:rPr lang="fr-FR" sz="2000" b="1" dirty="0" smtClean="0">
                <a:solidFill>
                  <a:srgbClr val="FFCC00"/>
                </a:solidFill>
                <a:latin typeface="Calibri" pitchFamily="34" charset="0"/>
              </a:rPr>
              <a:t> </a:t>
            </a:r>
            <a:r>
              <a:rPr lang="fr-FR" sz="2000" b="1" dirty="0" err="1" smtClean="0">
                <a:solidFill>
                  <a:srgbClr val="FFCC00"/>
                </a:solidFill>
                <a:latin typeface="Calibri" pitchFamily="34" charset="0"/>
              </a:rPr>
              <a:t>Pillar</a:t>
            </a:r>
            <a:r>
              <a:rPr lang="fr-FR" sz="2000" b="1" dirty="0" smtClean="0">
                <a:solidFill>
                  <a:srgbClr val="FFCC00"/>
                </a:solidFill>
                <a:latin typeface="Calibri" pitchFamily="34" charset="0"/>
              </a:rPr>
              <a:t> (</a:t>
            </a:r>
            <a:r>
              <a:rPr lang="fr-FR" sz="2000" b="1" dirty="0" err="1" smtClean="0">
                <a:solidFill>
                  <a:srgbClr val="FFCC00"/>
                </a:solidFill>
                <a:latin typeface="Calibri" pitchFamily="34" charset="0"/>
              </a:rPr>
              <a:t>RENs</a:t>
            </a:r>
            <a:r>
              <a:rPr lang="fr-FR" sz="2000" b="1" dirty="0" smtClean="0">
                <a:solidFill>
                  <a:srgbClr val="FFCC00"/>
                </a:solidFill>
                <a:latin typeface="Calibri" pitchFamily="34" charset="0"/>
              </a:rPr>
              <a:t>)</a:t>
            </a:r>
            <a:endParaRPr lang="fr-FR" sz="2000" b="1" dirty="0">
              <a:solidFill>
                <a:srgbClr val="FFCC00"/>
              </a:solidFill>
              <a:latin typeface="Calibri" pitchFamily="34" charset="0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6357950" y="2957454"/>
            <a:ext cx="2409313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err="1" smtClean="0">
                <a:solidFill>
                  <a:srgbClr val="4602AA"/>
                </a:solidFill>
                <a:latin typeface="Calibri" pitchFamily="34" charset="0"/>
              </a:rPr>
              <a:t>Purple</a:t>
            </a:r>
            <a:r>
              <a:rPr lang="fr-FR" sz="2000" b="1" dirty="0" smtClean="0">
                <a:solidFill>
                  <a:srgbClr val="4602AA"/>
                </a:solidFill>
                <a:latin typeface="Calibri" pitchFamily="34" charset="0"/>
              </a:rPr>
              <a:t> </a:t>
            </a:r>
            <a:r>
              <a:rPr lang="fr-FR" sz="2000" b="1" dirty="0" err="1" smtClean="0">
                <a:solidFill>
                  <a:srgbClr val="4602AA"/>
                </a:solidFill>
                <a:latin typeface="Calibri" pitchFamily="34" charset="0"/>
              </a:rPr>
              <a:t>Pillar</a:t>
            </a:r>
            <a:r>
              <a:rPr lang="fr-FR" sz="2000" b="1" dirty="0" smtClean="0">
                <a:solidFill>
                  <a:srgbClr val="4602AA"/>
                </a:solidFill>
                <a:latin typeface="Calibri" pitchFamily="34" charset="0"/>
              </a:rPr>
              <a:t> (HR)</a:t>
            </a:r>
            <a:endParaRPr lang="fr-FR" sz="2000" b="1" dirty="0">
              <a:solidFill>
                <a:srgbClr val="4602AA"/>
              </a:solidFill>
              <a:latin typeface="Calibri" pitchFamily="34" charset="0"/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6357950" y="3457520"/>
            <a:ext cx="2409313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  <a:latin typeface="Calibri" pitchFamily="34" charset="0"/>
              </a:rPr>
              <a:t>Red</a:t>
            </a:r>
            <a:r>
              <a:rPr lang="fr-FR" sz="20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latin typeface="Calibri" pitchFamily="34" charset="0"/>
              </a:rPr>
              <a:t>Pillar</a:t>
            </a:r>
            <a:r>
              <a:rPr lang="fr-FR" sz="2000" b="1" dirty="0" smtClean="0">
                <a:solidFill>
                  <a:srgbClr val="FF0000"/>
                </a:solidFill>
                <a:latin typeface="Calibri" pitchFamily="34" charset="0"/>
              </a:rPr>
              <a:t> (</a:t>
            </a:r>
            <a:r>
              <a:rPr lang="fr-FR" sz="2000" b="1" dirty="0" err="1" smtClean="0">
                <a:solidFill>
                  <a:srgbClr val="FF0000"/>
                </a:solidFill>
                <a:latin typeface="Calibri" pitchFamily="34" charset="0"/>
              </a:rPr>
              <a:t>Markets</a:t>
            </a:r>
            <a:r>
              <a:rPr lang="fr-FR" sz="2000" b="1" dirty="0" smtClean="0">
                <a:solidFill>
                  <a:srgbClr val="FF0000"/>
                </a:solidFill>
                <a:latin typeface="Calibri" pitchFamily="34" charset="0"/>
              </a:rPr>
              <a:t>)</a:t>
            </a:r>
            <a:endParaRPr lang="fr-F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6357950" y="4671966"/>
            <a:ext cx="24093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129A3C"/>
                </a:solidFill>
                <a:latin typeface="Calibri" pitchFamily="34" charset="0"/>
              </a:rPr>
              <a:t>Green </a:t>
            </a:r>
            <a:r>
              <a:rPr lang="fr-FR" sz="2000" b="1" dirty="0" err="1" smtClean="0">
                <a:solidFill>
                  <a:srgbClr val="129A3C"/>
                </a:solidFill>
                <a:latin typeface="Calibri" pitchFamily="34" charset="0"/>
              </a:rPr>
              <a:t>Pillar</a:t>
            </a:r>
            <a:r>
              <a:rPr lang="fr-FR" sz="2000" b="1" dirty="0" smtClean="0">
                <a:solidFill>
                  <a:srgbClr val="129A3C"/>
                </a:solidFill>
                <a:latin typeface="Calibri" pitchFamily="34" charset="0"/>
              </a:rPr>
              <a:t> (SD)</a:t>
            </a:r>
            <a:endParaRPr lang="fr-FR" sz="2000" b="1" dirty="0">
              <a:solidFill>
                <a:srgbClr val="129A3C"/>
              </a:solidFill>
              <a:latin typeface="Calibri" pitchFamily="34" charset="0"/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6357950" y="4100462"/>
            <a:ext cx="2409313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err="1" smtClean="0">
                <a:solidFill>
                  <a:srgbClr val="20448C"/>
                </a:solidFill>
                <a:latin typeface="Calibri" pitchFamily="34" charset="0"/>
              </a:rPr>
              <a:t>Advocacy</a:t>
            </a:r>
            <a:r>
              <a:rPr lang="fr-FR" sz="2000" b="1" dirty="0" smtClean="0">
                <a:solidFill>
                  <a:srgbClr val="20448C"/>
                </a:solidFill>
                <a:latin typeface="Calibri" pitchFamily="34" charset="0"/>
              </a:rPr>
              <a:t> &amp; Com.</a:t>
            </a:r>
            <a:endParaRPr lang="fr-FR" sz="2000" b="1" dirty="0">
              <a:solidFill>
                <a:srgbClr val="20448C"/>
              </a:solidFill>
              <a:latin typeface="Calibri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857224" y="1142984"/>
            <a:ext cx="79296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b="1" i="1" dirty="0" smtClean="0">
                <a:solidFill>
                  <a:srgbClr val="20448C"/>
                </a:solidFill>
                <a:latin typeface="Calibri" pitchFamily="34" charset="0"/>
              </a:rPr>
              <a:t>Working Groups meetings each semester  </a:t>
            </a:r>
            <a:endParaRPr lang="en-GB" sz="2800" b="1" i="1" dirty="0">
              <a:solidFill>
                <a:srgbClr val="20448C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0"/>
            <a:ext cx="7694612" cy="1143000"/>
          </a:xfrm>
        </p:spPr>
        <p:txBody>
          <a:bodyPr/>
          <a:lstStyle/>
          <a:p>
            <a:r>
              <a:rPr lang="en-GB" sz="2800" dirty="0" smtClean="0">
                <a:solidFill>
                  <a:schemeClr val="tx2"/>
                </a:solidFill>
                <a:latin typeface="Arial Black" charset="0"/>
              </a:rPr>
              <a:t>IGU WEBSITE</a:t>
            </a:r>
            <a:endParaRPr lang="en-GB" sz="2800" dirty="0" smtClean="0">
              <a:solidFill>
                <a:srgbClr val="FF0000"/>
              </a:solidFill>
              <a:latin typeface="Arial Black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41438"/>
            <a:ext cx="7920038" cy="511175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2400" dirty="0" smtClean="0">
                <a:solidFill>
                  <a:srgbClr val="00B050"/>
                </a:solidFill>
                <a:latin typeface="Arial" charset="0"/>
                <a:cs typeface="Arial" charset="0"/>
                <a:hlinkClick r:id="rId2"/>
              </a:rPr>
              <a:t>www.igu.org</a:t>
            </a:r>
            <a:r>
              <a:rPr lang="en-GB" sz="24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 </a:t>
            </a:r>
          </a:p>
          <a:p>
            <a:pPr algn="ctr">
              <a:buFontTx/>
              <a:buNone/>
            </a:pPr>
            <a:endParaRPr lang="en-GB" sz="2800" dirty="0" smtClean="0">
              <a:solidFill>
                <a:srgbClr val="262626"/>
              </a:solidFill>
            </a:endParaRPr>
          </a:p>
        </p:txBody>
      </p:sp>
      <p:sp>
        <p:nvSpPr>
          <p:cNvPr id="12292" name="ZoneTexte 20"/>
          <p:cNvSpPr txBox="1">
            <a:spLocks noChangeArrowheads="1"/>
          </p:cNvSpPr>
          <p:nvPr/>
        </p:nvSpPr>
        <p:spPr bwMode="auto">
          <a:xfrm>
            <a:off x="990600" y="2189163"/>
            <a:ext cx="6934200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cs typeface="Arial" charset="0"/>
              </a:rPr>
              <a:t>Please connect on :</a:t>
            </a:r>
          </a:p>
          <a:p>
            <a:r>
              <a:rPr lang="en-US" sz="2000" b="1" dirty="0" smtClean="0">
                <a:solidFill>
                  <a:schemeClr val="tx2"/>
                </a:solidFill>
                <a:hlinkClick r:id="rId3"/>
              </a:rPr>
              <a:t>http://www.igu.org/login_form?came_from=http%3A//www.igu.org/committees/pgc/b/col&amp;retry=&amp;disable_cookie_login__=1</a:t>
            </a:r>
            <a:endParaRPr lang="en-US" sz="2000" b="1" dirty="0" smtClean="0">
              <a:solidFill>
                <a:schemeClr val="tx2"/>
              </a:solidFill>
            </a:endParaRPr>
          </a:p>
          <a:p>
            <a:endParaRPr lang="en-US" sz="2000" b="1" dirty="0" smtClean="0">
              <a:solidFill>
                <a:schemeClr val="tx2"/>
              </a:solidFill>
            </a:endParaRPr>
          </a:p>
          <a:p>
            <a:r>
              <a:rPr lang="en-US" sz="2000" b="1" dirty="0" smtClean="0">
                <a:solidFill>
                  <a:schemeClr val="tx2"/>
                </a:solidFill>
                <a:cs typeface="Arial" charset="0"/>
              </a:rPr>
              <a:t>Login : 	Gas4ever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Password : 	2015FR</a:t>
            </a:r>
            <a:endParaRPr lang="en-US" sz="2000" b="1" dirty="0" smtClean="0">
              <a:solidFill>
                <a:schemeClr val="tx2"/>
              </a:solidFill>
              <a:cs typeface="Arial" charset="0"/>
            </a:endParaRPr>
          </a:p>
          <a:p>
            <a:endParaRPr lang="en-US" sz="2000" b="1" dirty="0" smtClean="0">
              <a:solidFill>
                <a:schemeClr val="tx2"/>
              </a:solidFill>
              <a:cs typeface="Arial" charset="0"/>
            </a:endParaRPr>
          </a:p>
          <a:p>
            <a:r>
              <a:rPr lang="en-US" sz="2000" b="1" dirty="0" smtClean="0">
                <a:solidFill>
                  <a:schemeClr val="tx2"/>
                </a:solidFill>
              </a:rPr>
              <a:t>You can consult the documentation already published</a:t>
            </a:r>
          </a:p>
          <a:p>
            <a:endParaRPr lang="en-US" sz="2000" b="1" dirty="0" smtClean="0">
              <a:solidFill>
                <a:schemeClr val="tx2"/>
              </a:solidFill>
            </a:endParaRPr>
          </a:p>
          <a:p>
            <a:r>
              <a:rPr lang="en-US" sz="2000" b="1" dirty="0" smtClean="0">
                <a:solidFill>
                  <a:schemeClr val="tx2"/>
                </a:solidFill>
              </a:rPr>
              <a:t>The secretaries must verify and update the presentation of their WG (they have their own access </a:t>
            </a:r>
            <a:r>
              <a:rPr lang="en-US" sz="2000" b="1" dirty="0" err="1" smtClean="0">
                <a:solidFill>
                  <a:schemeClr val="tx2"/>
                </a:solidFill>
              </a:rPr>
              <a:t>rigths</a:t>
            </a:r>
            <a:r>
              <a:rPr lang="en-US" sz="2000" b="1" dirty="0" smtClean="0">
                <a:solidFill>
                  <a:schemeClr val="tx2"/>
                </a:solidFill>
              </a:rPr>
              <a:t>)</a:t>
            </a:r>
          </a:p>
          <a:p>
            <a:endParaRPr lang="en-US" dirty="0"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0"/>
            <a:ext cx="7694612" cy="1143000"/>
          </a:xfrm>
        </p:spPr>
        <p:txBody>
          <a:bodyPr/>
          <a:lstStyle/>
          <a:p>
            <a:r>
              <a:rPr lang="en-GB" sz="2800" smtClean="0">
                <a:solidFill>
                  <a:schemeClr val="tx2"/>
                </a:solidFill>
                <a:latin typeface="Arial Black" charset="0"/>
              </a:rPr>
              <a:t>French Triennium 2012 – 2015</a:t>
            </a:r>
            <a:br>
              <a:rPr lang="en-GB" sz="2800" smtClean="0">
                <a:solidFill>
                  <a:schemeClr val="tx2"/>
                </a:solidFill>
                <a:latin typeface="Arial Black" charset="0"/>
              </a:rPr>
            </a:br>
            <a:r>
              <a:rPr lang="en-GB" sz="2800" smtClean="0">
                <a:solidFill>
                  <a:schemeClr val="tx2"/>
                </a:solidFill>
                <a:latin typeface="Arial Black" charset="0"/>
              </a:rPr>
              <a:t>WEBSITE</a:t>
            </a:r>
            <a:endParaRPr lang="en-GB" sz="2800" smtClean="0">
              <a:solidFill>
                <a:srgbClr val="FF0000"/>
              </a:solidFill>
              <a:latin typeface="Arial Black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41438"/>
            <a:ext cx="7920038" cy="511175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2400" smtClean="0">
                <a:solidFill>
                  <a:srgbClr val="00B050"/>
                </a:solidFill>
                <a:latin typeface="Arial" charset="0"/>
                <a:cs typeface="Arial" charset="0"/>
              </a:rPr>
              <a:t>www.wgc2015.org</a:t>
            </a:r>
          </a:p>
          <a:p>
            <a:pPr algn="ctr">
              <a:buFontTx/>
              <a:buNone/>
            </a:pPr>
            <a:endParaRPr lang="en-GB" sz="2800" smtClean="0">
              <a:solidFill>
                <a:srgbClr val="262626"/>
              </a:solidFill>
            </a:endParaRPr>
          </a:p>
        </p:txBody>
      </p:sp>
      <p:sp>
        <p:nvSpPr>
          <p:cNvPr id="12292" name="ZoneTexte 20"/>
          <p:cNvSpPr txBox="1">
            <a:spLocks noChangeArrowheads="1"/>
          </p:cNvSpPr>
          <p:nvPr/>
        </p:nvSpPr>
        <p:spPr bwMode="auto">
          <a:xfrm>
            <a:off x="990600" y="2189163"/>
            <a:ext cx="6934200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tx2"/>
                </a:solidFill>
                <a:cs typeface="Arial" charset="0"/>
              </a:rPr>
              <a:t>WGC 2015’s website is now available </a:t>
            </a:r>
          </a:p>
          <a:p>
            <a:r>
              <a:rPr lang="en-US" sz="2000">
                <a:solidFill>
                  <a:schemeClr val="tx2"/>
                </a:solidFill>
                <a:cs typeface="Arial" charset="0"/>
              </a:rPr>
              <a:t/>
            </a:r>
            <a:br>
              <a:rPr lang="en-US" sz="2000">
                <a:solidFill>
                  <a:schemeClr val="tx2"/>
                </a:solidFill>
                <a:cs typeface="Arial" charset="0"/>
              </a:rPr>
            </a:br>
            <a:r>
              <a:rPr lang="en-US" sz="2000">
                <a:solidFill>
                  <a:schemeClr val="tx2"/>
                </a:solidFill>
                <a:cs typeface="Arial" charset="0"/>
              </a:rPr>
              <a:t>It features :</a:t>
            </a:r>
          </a:p>
          <a:p>
            <a:endParaRPr lang="en-US" sz="2000">
              <a:solidFill>
                <a:schemeClr val="tx2"/>
              </a:solidFill>
              <a:cs typeface="Arial" charset="0"/>
            </a:endParaRPr>
          </a:p>
          <a:p>
            <a:pPr lvl="2">
              <a:buFont typeface="Arial" charset="0"/>
              <a:buChar char="•"/>
            </a:pPr>
            <a:r>
              <a:rPr lang="en-US" sz="2000">
                <a:solidFill>
                  <a:schemeClr val="tx2"/>
                </a:solidFill>
                <a:cs typeface="Arial" charset="0"/>
              </a:rPr>
              <a:t> Info on the French Triennium</a:t>
            </a:r>
            <a:br>
              <a:rPr lang="en-US" sz="2000">
                <a:solidFill>
                  <a:schemeClr val="tx2"/>
                </a:solidFill>
                <a:cs typeface="Arial" charset="0"/>
              </a:rPr>
            </a:br>
            <a:endParaRPr lang="en-US" sz="2000">
              <a:solidFill>
                <a:schemeClr val="tx2"/>
              </a:solidFill>
              <a:cs typeface="Arial" charset="0"/>
            </a:endParaRPr>
          </a:p>
          <a:p>
            <a:pPr lvl="2">
              <a:buFont typeface="Arial" charset="0"/>
              <a:buChar char="•"/>
            </a:pPr>
            <a:r>
              <a:rPr lang="en-US" sz="2000">
                <a:solidFill>
                  <a:schemeClr val="tx2"/>
                </a:solidFill>
                <a:cs typeface="Arial" charset="0"/>
              </a:rPr>
              <a:t> The Triennial Work Program</a:t>
            </a:r>
          </a:p>
          <a:p>
            <a:pPr lvl="2"/>
            <a:endParaRPr lang="en-US" sz="2000">
              <a:solidFill>
                <a:schemeClr val="tx2"/>
              </a:solidFill>
              <a:cs typeface="Arial" charset="0"/>
            </a:endParaRPr>
          </a:p>
          <a:p>
            <a:pPr lvl="2">
              <a:buFont typeface="Arial" charset="0"/>
              <a:buChar char="•"/>
            </a:pPr>
            <a:r>
              <a:rPr lang="en-US" sz="2000">
                <a:solidFill>
                  <a:schemeClr val="tx2"/>
                </a:solidFill>
                <a:cs typeface="Arial" charset="0"/>
              </a:rPr>
              <a:t> A presentation of the host nation</a:t>
            </a:r>
          </a:p>
          <a:p>
            <a:pPr lvl="2">
              <a:buFont typeface="Arial" charset="0"/>
              <a:buChar char="•"/>
            </a:pPr>
            <a:endParaRPr lang="en-US" sz="2000">
              <a:solidFill>
                <a:schemeClr val="tx2"/>
              </a:solidFill>
              <a:cs typeface="Arial" charset="0"/>
            </a:endParaRPr>
          </a:p>
          <a:p>
            <a:pPr lvl="2">
              <a:buFont typeface="Arial" charset="0"/>
              <a:buChar char="•"/>
            </a:pPr>
            <a:r>
              <a:rPr lang="en-US" sz="2000">
                <a:solidFill>
                  <a:schemeClr val="tx2"/>
                </a:solidFill>
                <a:cs typeface="Arial" charset="0"/>
              </a:rPr>
              <a:t> Real time information on gas industry</a:t>
            </a:r>
          </a:p>
          <a:p>
            <a:endParaRPr lang="en-US"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0"/>
            <a:ext cx="7694612" cy="1143000"/>
          </a:xfrm>
        </p:spPr>
        <p:txBody>
          <a:bodyPr/>
          <a:lstStyle/>
          <a:p>
            <a:r>
              <a:rPr lang="en-GB" sz="2800" smtClean="0">
                <a:solidFill>
                  <a:schemeClr val="tx2"/>
                </a:solidFill>
                <a:latin typeface="Arial Black" charset="0"/>
              </a:rPr>
              <a:t>French Triennium 2012 – 2015</a:t>
            </a:r>
            <a:br>
              <a:rPr lang="en-GB" sz="2800" smtClean="0">
                <a:solidFill>
                  <a:schemeClr val="tx2"/>
                </a:solidFill>
                <a:latin typeface="Arial Black" charset="0"/>
              </a:rPr>
            </a:br>
            <a:r>
              <a:rPr lang="en-GB" sz="2800" smtClean="0">
                <a:solidFill>
                  <a:schemeClr val="tx2"/>
                </a:solidFill>
                <a:latin typeface="Arial Black" charset="0"/>
              </a:rPr>
              <a:t>WEBSITE</a:t>
            </a:r>
            <a:endParaRPr lang="en-GB" sz="2800" smtClean="0">
              <a:solidFill>
                <a:srgbClr val="FF0000"/>
              </a:solidFill>
              <a:latin typeface="Arial Black" charset="0"/>
            </a:endParaRPr>
          </a:p>
        </p:txBody>
      </p:sp>
      <p:pic>
        <p:nvPicPr>
          <p:cNvPr id="7" name="Image 6" descr="Capture d’écran 2012-08-28 à 18.49.12.png">
            <a:hlinkClick r:id="rId2" tooltip="http://www.wgc2015.org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60821" y="1340768"/>
            <a:ext cx="7756050" cy="46085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7250007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0"/>
            <a:ext cx="7694612" cy="1143000"/>
          </a:xfrm>
        </p:spPr>
        <p:txBody>
          <a:bodyPr/>
          <a:lstStyle/>
          <a:p>
            <a:r>
              <a:rPr lang="en-GB" sz="2800" smtClean="0">
                <a:solidFill>
                  <a:schemeClr val="tx2"/>
                </a:solidFill>
                <a:latin typeface="Arial Black" charset="0"/>
              </a:rPr>
              <a:t>French Triennium 2012 – 2015</a:t>
            </a:r>
            <a:br>
              <a:rPr lang="en-GB" sz="2800" smtClean="0">
                <a:solidFill>
                  <a:schemeClr val="tx2"/>
                </a:solidFill>
                <a:latin typeface="Arial Black" charset="0"/>
              </a:rPr>
            </a:br>
            <a:r>
              <a:rPr lang="en-GB" sz="2800" smtClean="0">
                <a:solidFill>
                  <a:schemeClr val="tx2"/>
                </a:solidFill>
                <a:latin typeface="Arial Black" charset="0"/>
              </a:rPr>
              <a:t>EXTRANET</a:t>
            </a:r>
            <a:endParaRPr lang="en-GB" sz="2800" smtClean="0">
              <a:solidFill>
                <a:srgbClr val="FF0000"/>
              </a:solidFill>
              <a:latin typeface="Arial Black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41438"/>
            <a:ext cx="7920038" cy="511175"/>
          </a:xfrm>
        </p:spPr>
        <p:txBody>
          <a:bodyPr/>
          <a:lstStyle/>
          <a:p>
            <a:pPr algn="ctr">
              <a:buFont typeface="Wingdings" charset="2"/>
              <a:buNone/>
            </a:pPr>
            <a:r>
              <a:rPr lang="en-GB" sz="2400" smtClean="0">
                <a:solidFill>
                  <a:srgbClr val="00B050"/>
                </a:solidFill>
                <a:latin typeface="Arial" charset="0"/>
                <a:cs typeface="Arial" charset="0"/>
              </a:rPr>
              <a:t>members.wgc2015.org</a:t>
            </a:r>
          </a:p>
          <a:p>
            <a:pPr algn="ctr">
              <a:buFontTx/>
              <a:buNone/>
            </a:pPr>
            <a:endParaRPr lang="en-GB" sz="2800" smtClean="0">
              <a:solidFill>
                <a:srgbClr val="262626"/>
              </a:solidFill>
            </a:endParaRPr>
          </a:p>
        </p:txBody>
      </p:sp>
      <p:sp>
        <p:nvSpPr>
          <p:cNvPr id="18436" name="ZoneTexte 20"/>
          <p:cNvSpPr txBox="1">
            <a:spLocks noChangeArrowheads="1"/>
          </p:cNvSpPr>
          <p:nvPr/>
        </p:nvSpPr>
        <p:spPr bwMode="auto">
          <a:xfrm>
            <a:off x="990600" y="2154238"/>
            <a:ext cx="69342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1F497D"/>
                </a:solidFill>
                <a:cs typeface="Arial" charset="0"/>
              </a:rPr>
              <a:t>Introducing </a:t>
            </a:r>
            <a:r>
              <a:rPr lang="en-US" sz="2000" b="1" dirty="0">
                <a:solidFill>
                  <a:srgbClr val="1F497D"/>
                </a:solidFill>
                <a:cs typeface="Arial" charset="0"/>
              </a:rPr>
              <a:t>IGU WGC 2015 Growing Together:</a:t>
            </a:r>
          </a:p>
          <a:p>
            <a:endParaRPr lang="en-US" sz="2000" dirty="0">
              <a:solidFill>
                <a:srgbClr val="1F497D"/>
              </a:solidFill>
              <a:cs typeface="Arial" charset="0"/>
            </a:endParaRPr>
          </a:p>
          <a:p>
            <a:pPr lvl="2">
              <a:buFont typeface="Arial" charset="0"/>
              <a:buChar char="•"/>
            </a:pPr>
            <a:r>
              <a:rPr lang="en-US" sz="2000" dirty="0">
                <a:solidFill>
                  <a:srgbClr val="1F497D"/>
                </a:solidFill>
                <a:cs typeface="Arial" charset="0"/>
              </a:rPr>
              <a:t> A </a:t>
            </a:r>
            <a:r>
              <a:rPr lang="en-US" sz="2000" b="1" dirty="0">
                <a:solidFill>
                  <a:srgbClr val="1F497D"/>
                </a:solidFill>
                <a:cs typeface="Arial" charset="0"/>
              </a:rPr>
              <a:t>collaborative platform</a:t>
            </a:r>
          </a:p>
          <a:p>
            <a:pPr lvl="2"/>
            <a:r>
              <a:rPr lang="en-US" sz="2000" b="1" dirty="0">
                <a:solidFill>
                  <a:srgbClr val="1F497D"/>
                </a:solidFill>
                <a:cs typeface="Arial" charset="0"/>
              </a:rPr>
              <a:t> </a:t>
            </a:r>
          </a:p>
          <a:p>
            <a:pPr lvl="2">
              <a:buFont typeface="Arial" charset="0"/>
              <a:buChar char="•"/>
            </a:pPr>
            <a:r>
              <a:rPr lang="en-US" sz="2000" dirty="0">
                <a:solidFill>
                  <a:srgbClr val="1F497D"/>
                </a:solidFill>
                <a:cs typeface="Arial" charset="0"/>
              </a:rPr>
              <a:t> Showcases the work in progress </a:t>
            </a:r>
          </a:p>
          <a:p>
            <a:pPr lvl="2">
              <a:buFont typeface="Arial" charset="0"/>
              <a:buChar char="•"/>
            </a:pPr>
            <a:endParaRPr lang="en-US" sz="2000" dirty="0">
              <a:solidFill>
                <a:srgbClr val="1F497D"/>
              </a:solidFill>
              <a:cs typeface="Arial" charset="0"/>
            </a:endParaRPr>
          </a:p>
          <a:p>
            <a:pPr lvl="2">
              <a:buFont typeface="Arial" charset="0"/>
              <a:buChar char="•"/>
            </a:pPr>
            <a:r>
              <a:rPr lang="en-US" sz="2000" dirty="0">
                <a:solidFill>
                  <a:srgbClr val="1F497D"/>
                </a:solidFill>
                <a:cs typeface="Arial" charset="0"/>
              </a:rPr>
              <a:t> Initiates and encourages exchanges in the Working Groups</a:t>
            </a:r>
          </a:p>
          <a:p>
            <a:pPr lvl="2">
              <a:buFont typeface="Arial" charset="0"/>
              <a:buChar char="•"/>
            </a:pPr>
            <a:endParaRPr lang="en-US" sz="2000" dirty="0">
              <a:solidFill>
                <a:srgbClr val="1F497D"/>
              </a:solidFill>
              <a:cs typeface="Arial" charset="0"/>
            </a:endParaRPr>
          </a:p>
          <a:p>
            <a:pPr lvl="2">
              <a:buFont typeface="Arial" charset="0"/>
              <a:buChar char="•"/>
            </a:pPr>
            <a:r>
              <a:rPr lang="en-US" sz="2000" dirty="0">
                <a:solidFill>
                  <a:srgbClr val="1F497D"/>
                </a:solidFill>
                <a:cs typeface="Arial" charset="0"/>
              </a:rPr>
              <a:t> Stimulates interconnection between committees</a:t>
            </a:r>
          </a:p>
          <a:p>
            <a:pPr lvl="2">
              <a:buFont typeface="Arial" charset="0"/>
              <a:buChar char="•"/>
            </a:pPr>
            <a:endParaRPr lang="en-US" sz="2000" dirty="0">
              <a:solidFill>
                <a:srgbClr val="1F497D"/>
              </a:solidFill>
              <a:cs typeface="Arial" charset="0"/>
            </a:endParaRPr>
          </a:p>
          <a:p>
            <a:r>
              <a:rPr lang="en-US" sz="2000" dirty="0">
                <a:solidFill>
                  <a:srgbClr val="1F497D"/>
                </a:solidFill>
                <a:cs typeface="Arial" charset="0"/>
              </a:rPr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0"/>
            <a:ext cx="7694612" cy="1143000"/>
          </a:xfrm>
        </p:spPr>
        <p:txBody>
          <a:bodyPr/>
          <a:lstStyle/>
          <a:p>
            <a:r>
              <a:rPr lang="en-GB" sz="2800" dirty="0" smtClean="0">
                <a:solidFill>
                  <a:schemeClr val="tx2"/>
                </a:solidFill>
                <a:latin typeface="Arial Black" charset="0"/>
              </a:rPr>
              <a:t>French Triennium 2012 – 2015</a:t>
            </a:r>
            <a:br>
              <a:rPr lang="en-GB" sz="2800" dirty="0" smtClean="0">
                <a:solidFill>
                  <a:schemeClr val="tx2"/>
                </a:solidFill>
                <a:latin typeface="Arial Black" charset="0"/>
              </a:rPr>
            </a:br>
            <a:r>
              <a:rPr lang="en-GB" sz="2800" dirty="0" smtClean="0">
                <a:solidFill>
                  <a:schemeClr val="tx2"/>
                </a:solidFill>
                <a:latin typeface="Arial Black" charset="0"/>
              </a:rPr>
              <a:t>EXTRANET – connect &amp; login</a:t>
            </a:r>
            <a:endParaRPr lang="en-GB" sz="2800" dirty="0" smtClean="0">
              <a:solidFill>
                <a:srgbClr val="FF0000"/>
              </a:solidFill>
              <a:latin typeface="Arial Black" charset="0"/>
            </a:endParaRPr>
          </a:p>
        </p:txBody>
      </p:sp>
      <p:pic>
        <p:nvPicPr>
          <p:cNvPr id="2" name="Image 1" descr="Capture d’écran 2012-08-31 à 17.10.02.png">
            <a:hlinkClick r:id="rId2" tooltip="http://wgc-2015.ideas.dimelo.com/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64096" y="1652505"/>
            <a:ext cx="7956376" cy="37207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4895103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0"/>
            <a:ext cx="7694612" cy="1143000"/>
          </a:xfrm>
        </p:spPr>
        <p:txBody>
          <a:bodyPr/>
          <a:lstStyle/>
          <a:p>
            <a:r>
              <a:rPr lang="en-GB" sz="2800" dirty="0" smtClean="0">
                <a:solidFill>
                  <a:schemeClr val="tx2"/>
                </a:solidFill>
                <a:latin typeface="Arial Black" charset="0"/>
              </a:rPr>
              <a:t>French Triennium 2012 – 2015</a:t>
            </a:r>
            <a:br>
              <a:rPr lang="en-GB" sz="2800" dirty="0" smtClean="0">
                <a:solidFill>
                  <a:schemeClr val="tx2"/>
                </a:solidFill>
                <a:latin typeface="Arial Black" charset="0"/>
              </a:rPr>
            </a:br>
            <a:r>
              <a:rPr lang="en-GB" sz="2800" dirty="0" smtClean="0">
                <a:solidFill>
                  <a:schemeClr val="tx2"/>
                </a:solidFill>
                <a:latin typeface="Arial Black" charset="0"/>
              </a:rPr>
              <a:t>EXTRANET – see all member’s ideas</a:t>
            </a:r>
            <a:endParaRPr lang="en-GB" sz="2800" dirty="0" smtClean="0">
              <a:solidFill>
                <a:srgbClr val="FF0000"/>
              </a:solidFill>
              <a:latin typeface="Arial Black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9987" y="1206500"/>
            <a:ext cx="6744813" cy="5575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7202756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0"/>
            <a:ext cx="7694612" cy="1143000"/>
          </a:xfrm>
        </p:spPr>
        <p:txBody>
          <a:bodyPr/>
          <a:lstStyle/>
          <a:p>
            <a:r>
              <a:rPr lang="en-GB" sz="2800" dirty="0" smtClean="0">
                <a:solidFill>
                  <a:schemeClr val="tx2"/>
                </a:solidFill>
                <a:latin typeface="Arial Black" charset="0"/>
              </a:rPr>
              <a:t>French Triennium 2012 – 2015</a:t>
            </a:r>
            <a:br>
              <a:rPr lang="en-GB" sz="2800" dirty="0" smtClean="0">
                <a:solidFill>
                  <a:schemeClr val="tx2"/>
                </a:solidFill>
                <a:latin typeface="Arial Black" charset="0"/>
              </a:rPr>
            </a:br>
            <a:r>
              <a:rPr lang="en-GB" sz="2800" dirty="0" smtClean="0">
                <a:solidFill>
                  <a:schemeClr val="tx2"/>
                </a:solidFill>
                <a:latin typeface="Arial Black" charset="0"/>
              </a:rPr>
              <a:t>EXTRANET – see all  TF 1 ideas</a:t>
            </a:r>
            <a:endParaRPr lang="en-GB" sz="2800" dirty="0" smtClean="0">
              <a:solidFill>
                <a:srgbClr val="FF0000"/>
              </a:solidFill>
              <a:latin typeface="Arial Black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1100" y="1143000"/>
            <a:ext cx="6422380" cy="5562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7202756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0"/>
            <a:ext cx="7694612" cy="1143000"/>
          </a:xfrm>
        </p:spPr>
        <p:txBody>
          <a:bodyPr/>
          <a:lstStyle/>
          <a:p>
            <a:r>
              <a:rPr lang="en-GB" sz="2800" dirty="0" smtClean="0">
                <a:solidFill>
                  <a:schemeClr val="tx2"/>
                </a:solidFill>
                <a:latin typeface="Arial Black" charset="0"/>
              </a:rPr>
              <a:t>French Triennium 2012 – 2015</a:t>
            </a:r>
            <a:br>
              <a:rPr lang="en-GB" sz="2800" dirty="0" smtClean="0">
                <a:solidFill>
                  <a:schemeClr val="tx2"/>
                </a:solidFill>
                <a:latin typeface="Arial Black" charset="0"/>
              </a:rPr>
            </a:br>
            <a:r>
              <a:rPr lang="en-GB" sz="2800" dirty="0" smtClean="0">
                <a:solidFill>
                  <a:schemeClr val="tx2"/>
                </a:solidFill>
                <a:latin typeface="Arial Black" charset="0"/>
              </a:rPr>
              <a:t>EXTRANET – see TF 1  Agenda</a:t>
            </a:r>
            <a:endParaRPr lang="en-GB" sz="2800" dirty="0" smtClean="0">
              <a:solidFill>
                <a:srgbClr val="FF0000"/>
              </a:solidFill>
              <a:latin typeface="Arial Black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143000"/>
            <a:ext cx="7118617" cy="5562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7202756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0"/>
            <a:ext cx="7694612" cy="1143000"/>
          </a:xfrm>
        </p:spPr>
        <p:txBody>
          <a:bodyPr/>
          <a:lstStyle/>
          <a:p>
            <a:r>
              <a:rPr lang="en-GB" sz="2800" dirty="0" smtClean="0">
                <a:solidFill>
                  <a:schemeClr val="tx2"/>
                </a:solidFill>
                <a:latin typeface="Arial Black" charset="0"/>
              </a:rPr>
              <a:t>French Triennium 2012 – 2015</a:t>
            </a:r>
            <a:br>
              <a:rPr lang="en-GB" sz="2800" dirty="0" smtClean="0">
                <a:solidFill>
                  <a:schemeClr val="tx2"/>
                </a:solidFill>
                <a:latin typeface="Arial Black" charset="0"/>
              </a:rPr>
            </a:br>
            <a:r>
              <a:rPr lang="en-GB" sz="2800" dirty="0" smtClean="0">
                <a:solidFill>
                  <a:schemeClr val="tx2"/>
                </a:solidFill>
                <a:latin typeface="Arial Black" charset="0"/>
              </a:rPr>
              <a:t>EXTRANET – see upcoming meetings</a:t>
            </a:r>
            <a:endParaRPr lang="en-GB" sz="2800" dirty="0" smtClean="0">
              <a:solidFill>
                <a:srgbClr val="FF0000"/>
              </a:solidFill>
              <a:latin typeface="Arial Black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99" y="1374657"/>
            <a:ext cx="6751903" cy="51785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8506189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200" dirty="0" smtClean="0">
                <a:solidFill>
                  <a:schemeClr val="tx2"/>
                </a:solidFill>
                <a:latin typeface="Arial Black" pitchFamily="-1" charset="0"/>
              </a:rPr>
              <a:t>Introduction to the French Team</a:t>
            </a:r>
          </a:p>
        </p:txBody>
      </p:sp>
      <p:sp>
        <p:nvSpPr>
          <p:cNvPr id="13315" name="Espace réservé du contenu 2"/>
          <p:cNvSpPr>
            <a:spLocks noGrp="1"/>
          </p:cNvSpPr>
          <p:nvPr>
            <p:ph idx="1"/>
          </p:nvPr>
        </p:nvSpPr>
        <p:spPr>
          <a:xfrm>
            <a:off x="323850" y="1196975"/>
            <a:ext cx="8867775" cy="4784725"/>
          </a:xfrm>
        </p:spPr>
        <p:txBody>
          <a:bodyPr/>
          <a:lstStyle/>
          <a:p>
            <a:pPr eaLnBrk="1" hangingPunct="1">
              <a:buNone/>
            </a:pPr>
            <a:endParaRPr lang="en-GB" sz="2400" b="1" i="1" dirty="0" smtClean="0">
              <a:solidFill>
                <a:srgbClr val="17375E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endParaRPr lang="en-US" sz="2400" b="1" i="1" dirty="0" smtClean="0">
              <a:solidFill>
                <a:srgbClr val="17375E"/>
              </a:solidFill>
              <a:latin typeface="Arial" charset="0"/>
              <a:cs typeface="Arial" charset="0"/>
            </a:endParaRPr>
          </a:p>
          <a:p>
            <a:endParaRPr lang="fr-FR" sz="2400" b="1" i="1" dirty="0" smtClean="0">
              <a:solidFill>
                <a:srgbClr val="17375E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GB" sz="2400" b="1" i="1" dirty="0" smtClean="0">
              <a:solidFill>
                <a:srgbClr val="17375E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GB" sz="2400" b="1" i="1" dirty="0" smtClean="0">
              <a:solidFill>
                <a:schemeClr val="tx2"/>
              </a:solidFill>
            </a:endParaRPr>
          </a:p>
          <a:p>
            <a:pPr eaLnBrk="1" hangingPunct="1"/>
            <a:endParaRPr lang="en-GB" sz="2400" b="1" i="1" dirty="0" smtClean="0">
              <a:solidFill>
                <a:schemeClr val="tx2"/>
              </a:solidFill>
            </a:endParaRPr>
          </a:p>
          <a:p>
            <a:pPr eaLnBrk="1" hangingPunct="1"/>
            <a:endParaRPr lang="en-GB" sz="2400" b="1" i="1" dirty="0" smtClean="0">
              <a:solidFill>
                <a:schemeClr val="tx2"/>
              </a:solidFill>
            </a:endParaRPr>
          </a:p>
          <a:p>
            <a:pPr eaLnBrk="1" hangingPunct="1"/>
            <a:endParaRPr lang="en-GB" sz="2400" b="1" i="1" dirty="0" smtClean="0"/>
          </a:p>
          <a:p>
            <a:pPr eaLnBrk="1" hangingPunct="1"/>
            <a:endParaRPr lang="en-GB" sz="2400" b="1" i="1" dirty="0" smtClean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796454" y="1989192"/>
            <a:ext cx="2572773" cy="101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latin typeface="Calibri" pitchFamily="-1" charset="0"/>
              </a:rPr>
              <a:t>Jérôme </a:t>
            </a:r>
            <a:r>
              <a:rPr lang="fr-FR" sz="2000" b="1" dirty="0" err="1">
                <a:latin typeface="Calibri" pitchFamily="-1" charset="0"/>
              </a:rPr>
              <a:t>Ferrier</a:t>
            </a:r>
            <a:r>
              <a:rPr lang="fr-FR" sz="2000" b="1" dirty="0">
                <a:latin typeface="Calibri" pitchFamily="-1" charset="0"/>
              </a:rPr>
              <a:t/>
            </a:r>
            <a:br>
              <a:rPr lang="fr-FR" sz="2000" b="1" dirty="0">
                <a:latin typeface="Calibri" pitchFamily="-1" charset="0"/>
              </a:rPr>
            </a:br>
            <a:r>
              <a:rPr lang="fr-FR" sz="2000" dirty="0" err="1" smtClean="0">
                <a:solidFill>
                  <a:srgbClr val="404040"/>
                </a:solidFill>
                <a:latin typeface="Calibri" pitchFamily="-1" charset="0"/>
              </a:rPr>
              <a:t>President</a:t>
            </a:r>
            <a:r>
              <a:rPr lang="fr-FR" sz="2000" dirty="0" smtClean="0">
                <a:solidFill>
                  <a:srgbClr val="404040"/>
                </a:solidFill>
                <a:latin typeface="Calibri" pitchFamily="-1" charset="0"/>
              </a:rPr>
              <a:t> </a:t>
            </a:r>
            <a:r>
              <a:rPr lang="fr-FR" sz="2000" dirty="0">
                <a:solidFill>
                  <a:srgbClr val="404040"/>
                </a:solidFill>
                <a:latin typeface="Calibri" pitchFamily="-1" charset="0"/>
              </a:rPr>
              <a:t>IGU</a:t>
            </a:r>
            <a:r>
              <a:rPr lang="fr-FR" sz="2000" dirty="0">
                <a:latin typeface="Calibri" pitchFamily="-1" charset="0"/>
              </a:rPr>
              <a:t/>
            </a:r>
            <a:br>
              <a:rPr lang="fr-FR" sz="2000" dirty="0">
                <a:latin typeface="Calibri" pitchFamily="-1" charset="0"/>
              </a:rPr>
            </a:br>
            <a:endParaRPr lang="fr-FR" sz="2000" dirty="0">
              <a:latin typeface="Calibri" pitchFamily="-1" charset="0"/>
            </a:endParaRPr>
          </a:p>
        </p:txBody>
      </p:sp>
      <p:pic>
        <p:nvPicPr>
          <p:cNvPr id="6" name="Image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8467" y="1484313"/>
            <a:ext cx="1277885" cy="141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632" y="3173217"/>
            <a:ext cx="1277885" cy="141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4718050"/>
            <a:ext cx="1277885" cy="141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901198" y="3372053"/>
            <a:ext cx="2571280" cy="95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latin typeface="Calibri" pitchFamily="-1" charset="0"/>
              </a:rPr>
              <a:t>Georges Liens</a:t>
            </a:r>
            <a:r>
              <a:rPr lang="fr-FR" sz="2000" dirty="0">
                <a:latin typeface="Calibri" pitchFamily="-1" charset="0"/>
              </a:rPr>
              <a:t/>
            </a:r>
            <a:br>
              <a:rPr lang="fr-FR" sz="2000" dirty="0">
                <a:latin typeface="Calibri" pitchFamily="-1" charset="0"/>
              </a:rPr>
            </a:br>
            <a:r>
              <a:rPr lang="fr-FR" dirty="0" smtClean="0">
                <a:solidFill>
                  <a:srgbClr val="404040"/>
                </a:solidFill>
                <a:latin typeface="Calibri" pitchFamily="-1" charset="0"/>
              </a:rPr>
              <a:t>Chairman</a:t>
            </a:r>
            <a:r>
              <a:rPr lang="fr-FR" dirty="0">
                <a:solidFill>
                  <a:srgbClr val="404040"/>
                </a:solidFill>
                <a:latin typeface="Calibri" pitchFamily="-1" charset="0"/>
              </a:rPr>
              <a:t/>
            </a:r>
            <a:br>
              <a:rPr lang="fr-FR" dirty="0">
                <a:solidFill>
                  <a:srgbClr val="404040"/>
                </a:solidFill>
                <a:latin typeface="Calibri" pitchFamily="-1" charset="0"/>
              </a:rPr>
            </a:br>
            <a:r>
              <a:rPr lang="fr-FR" dirty="0">
                <a:solidFill>
                  <a:srgbClr val="404040"/>
                </a:solidFill>
                <a:latin typeface="Calibri" pitchFamily="-1" charset="0"/>
              </a:rPr>
              <a:t>Coordination </a:t>
            </a:r>
            <a:r>
              <a:rPr lang="fr-FR" dirty="0" err="1">
                <a:solidFill>
                  <a:srgbClr val="404040"/>
                </a:solidFill>
                <a:latin typeface="Calibri" pitchFamily="-1" charset="0"/>
              </a:rPr>
              <a:t>Committee</a:t>
            </a:r>
            <a:endParaRPr lang="fr-FR" dirty="0">
              <a:solidFill>
                <a:srgbClr val="404040"/>
              </a:solidFill>
              <a:latin typeface="Calibri" pitchFamily="-1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893174" y="3357764"/>
            <a:ext cx="3250826" cy="95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latin typeface="Calibri" pitchFamily="-1" charset="0"/>
              </a:rPr>
              <a:t>Daniel Paccoud</a:t>
            </a:r>
            <a:br>
              <a:rPr lang="fr-FR" sz="2000" b="1" dirty="0">
                <a:latin typeface="Calibri" pitchFamily="-1" charset="0"/>
              </a:rPr>
            </a:br>
            <a:r>
              <a:rPr lang="fr-FR" dirty="0">
                <a:solidFill>
                  <a:srgbClr val="404040"/>
                </a:solidFill>
                <a:latin typeface="Calibri" pitchFamily="-1" charset="0"/>
              </a:rPr>
              <a:t>Chairman</a:t>
            </a:r>
          </a:p>
          <a:p>
            <a:r>
              <a:rPr lang="fr-FR" dirty="0">
                <a:solidFill>
                  <a:srgbClr val="404040"/>
                </a:solidFill>
                <a:latin typeface="Calibri" pitchFamily="-1" charset="0"/>
              </a:rPr>
              <a:t>National </a:t>
            </a:r>
            <a:r>
              <a:rPr lang="fr-FR" dirty="0" err="1">
                <a:solidFill>
                  <a:srgbClr val="404040"/>
                </a:solidFill>
                <a:latin typeface="Calibri" pitchFamily="-1" charset="0"/>
              </a:rPr>
              <a:t>Organising</a:t>
            </a:r>
            <a:r>
              <a:rPr lang="fr-FR" dirty="0">
                <a:solidFill>
                  <a:srgbClr val="404040"/>
                </a:solidFill>
                <a:latin typeface="Calibri" pitchFamily="-1" charset="0"/>
              </a:rPr>
              <a:t> </a:t>
            </a:r>
            <a:r>
              <a:rPr lang="fr-FR" dirty="0" err="1">
                <a:solidFill>
                  <a:srgbClr val="404040"/>
                </a:solidFill>
                <a:latin typeface="Calibri" pitchFamily="-1" charset="0"/>
              </a:rPr>
              <a:t>Committee</a:t>
            </a:r>
            <a:endParaRPr lang="fr-FR" dirty="0">
              <a:latin typeface="Calibri" pitchFamily="-1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927832" y="4862876"/>
            <a:ext cx="2574267" cy="95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>
                <a:latin typeface="Calibri" pitchFamily="-1" charset="0"/>
              </a:rPr>
              <a:t>Yves Tournié</a:t>
            </a:r>
            <a:r>
              <a:rPr lang="fr-FR" sz="2000">
                <a:latin typeface="Calibri" pitchFamily="-1" charset="0"/>
              </a:rPr>
              <a:t/>
            </a:r>
            <a:br>
              <a:rPr lang="fr-FR" sz="2000">
                <a:latin typeface="Calibri" pitchFamily="-1" charset="0"/>
              </a:rPr>
            </a:br>
            <a:r>
              <a:rPr lang="fr-FR">
                <a:solidFill>
                  <a:srgbClr val="404040"/>
                </a:solidFill>
                <a:latin typeface="Calibri" pitchFamily="-1" charset="0"/>
              </a:rPr>
              <a:t>Secretary</a:t>
            </a:r>
            <a:br>
              <a:rPr lang="fr-FR">
                <a:solidFill>
                  <a:srgbClr val="404040"/>
                </a:solidFill>
                <a:latin typeface="Calibri" pitchFamily="-1" charset="0"/>
              </a:rPr>
            </a:br>
            <a:r>
              <a:rPr lang="fr-FR">
                <a:solidFill>
                  <a:srgbClr val="404040"/>
                </a:solidFill>
                <a:latin typeface="Calibri" pitchFamily="-1" charset="0"/>
              </a:rPr>
              <a:t>Coordination Committee</a:t>
            </a:r>
          </a:p>
        </p:txBody>
      </p:sp>
      <p:pic>
        <p:nvPicPr>
          <p:cNvPr id="12" name="Image 1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8075" y="3158931"/>
            <a:ext cx="1277882" cy="141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cteur droit 12"/>
          <p:cNvCxnSpPr/>
          <p:nvPr/>
        </p:nvCxnSpPr>
        <p:spPr bwMode="auto">
          <a:xfrm>
            <a:off x="3184525" y="2852738"/>
            <a:ext cx="1588" cy="21590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 bwMode="auto">
          <a:xfrm>
            <a:off x="1290638" y="4551363"/>
            <a:ext cx="0" cy="173037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 bwMode="auto">
          <a:xfrm flipV="1">
            <a:off x="1281113" y="3068638"/>
            <a:ext cx="40036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 bwMode="auto">
          <a:xfrm>
            <a:off x="5284788" y="3068638"/>
            <a:ext cx="0" cy="173037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 bwMode="auto">
          <a:xfrm>
            <a:off x="1290638" y="3068638"/>
            <a:ext cx="0" cy="173037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5893174" y="4862876"/>
            <a:ext cx="3047333" cy="123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latin typeface="Calibri" pitchFamily="-1" charset="0"/>
              </a:rPr>
              <a:t>Annie Louys</a:t>
            </a:r>
            <a:br>
              <a:rPr lang="fr-FR" sz="2000" b="1" dirty="0">
                <a:latin typeface="Calibri" pitchFamily="-1" charset="0"/>
              </a:rPr>
            </a:br>
            <a:r>
              <a:rPr lang="fr-FR" dirty="0" err="1">
                <a:solidFill>
                  <a:srgbClr val="404040"/>
                </a:solidFill>
                <a:latin typeface="Calibri" pitchFamily="-1" charset="0"/>
              </a:rPr>
              <a:t>Secretary</a:t>
            </a:r>
            <a:endParaRPr lang="fr-FR" dirty="0">
              <a:solidFill>
                <a:srgbClr val="404040"/>
              </a:solidFill>
              <a:latin typeface="Calibri" pitchFamily="-1" charset="0"/>
            </a:endParaRPr>
          </a:p>
          <a:p>
            <a:r>
              <a:rPr lang="fr-FR" dirty="0">
                <a:solidFill>
                  <a:srgbClr val="404040"/>
                </a:solidFill>
                <a:latin typeface="Calibri" pitchFamily="-1" charset="0"/>
              </a:rPr>
              <a:t>National </a:t>
            </a:r>
            <a:r>
              <a:rPr lang="fr-FR" dirty="0" err="1">
                <a:solidFill>
                  <a:srgbClr val="404040"/>
                </a:solidFill>
                <a:latin typeface="Calibri" pitchFamily="-1" charset="0"/>
              </a:rPr>
              <a:t>Organising</a:t>
            </a:r>
            <a:r>
              <a:rPr lang="fr-FR" dirty="0">
                <a:solidFill>
                  <a:srgbClr val="404040"/>
                </a:solidFill>
                <a:latin typeface="Calibri" pitchFamily="-1" charset="0"/>
              </a:rPr>
              <a:t> </a:t>
            </a:r>
            <a:r>
              <a:rPr lang="fr-FR" dirty="0" err="1">
                <a:solidFill>
                  <a:srgbClr val="404040"/>
                </a:solidFill>
                <a:latin typeface="Calibri" pitchFamily="-1" charset="0"/>
              </a:rPr>
              <a:t>Committee</a:t>
            </a:r>
            <a:endParaRPr lang="fr-FR" dirty="0">
              <a:latin typeface="Calibri" pitchFamily="-1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2781671" y="6269553"/>
            <a:ext cx="1556263" cy="36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3B4247"/>
                </a:solidFill>
                <a:latin typeface="Calibri" pitchFamily="-1" charset="0"/>
              </a:rPr>
              <a:t>EXHIBITION</a:t>
            </a:r>
            <a:endParaRPr lang="fr-FR">
              <a:solidFill>
                <a:srgbClr val="3B4247"/>
              </a:solidFill>
              <a:latin typeface="Calibri" pitchFamily="-1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471988" y="6269038"/>
            <a:ext cx="1692275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spc="-150" dirty="0">
                <a:solidFill>
                  <a:srgbClr val="3B4247"/>
                </a:solidFill>
                <a:latin typeface="+mn-lt"/>
                <a:cs typeface="+mn-cs"/>
              </a:rPr>
              <a:t>CONFERENCE</a:t>
            </a: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6706493" y="6269552"/>
            <a:ext cx="1692300" cy="36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3B4247"/>
                </a:solidFill>
                <a:latin typeface="Calibri" pitchFamily="-1" charset="0"/>
              </a:rPr>
              <a:t>SERVICES</a:t>
            </a:r>
            <a:endParaRPr lang="fr-FR">
              <a:solidFill>
                <a:srgbClr val="3B4247"/>
              </a:solidFill>
              <a:latin typeface="Calibri" pitchFamily="-1" charset="0"/>
            </a:endParaRPr>
          </a:p>
        </p:txBody>
      </p:sp>
      <p:cxnSp>
        <p:nvCxnSpPr>
          <p:cNvPr id="22" name="Connecteur droit 21"/>
          <p:cNvCxnSpPr/>
          <p:nvPr/>
        </p:nvCxnSpPr>
        <p:spPr bwMode="auto">
          <a:xfrm>
            <a:off x="5284788" y="4551363"/>
            <a:ext cx="0" cy="173037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6575" y="4724400"/>
            <a:ext cx="1360488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Accolade ouvrante 32"/>
          <p:cNvSpPr/>
          <p:nvPr/>
        </p:nvSpPr>
        <p:spPr>
          <a:xfrm rot="5400000">
            <a:off x="5143502" y="4286254"/>
            <a:ext cx="285753" cy="3857653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0"/>
            <a:ext cx="7694612" cy="1143000"/>
          </a:xfrm>
        </p:spPr>
        <p:txBody>
          <a:bodyPr/>
          <a:lstStyle/>
          <a:p>
            <a:r>
              <a:rPr lang="en-GB" sz="2800" dirty="0" smtClean="0">
                <a:solidFill>
                  <a:schemeClr val="tx2"/>
                </a:solidFill>
                <a:latin typeface="Arial Black" charset="0"/>
              </a:rPr>
              <a:t>French Triennium 2012 – 2015</a:t>
            </a:r>
            <a:br>
              <a:rPr lang="en-GB" sz="2800" dirty="0" smtClean="0">
                <a:solidFill>
                  <a:schemeClr val="tx2"/>
                </a:solidFill>
                <a:latin typeface="Arial Black" charset="0"/>
              </a:rPr>
            </a:br>
            <a:r>
              <a:rPr lang="en-GB" sz="2800" dirty="0" smtClean="0">
                <a:solidFill>
                  <a:schemeClr val="tx2"/>
                </a:solidFill>
                <a:latin typeface="Arial Black" charset="0"/>
              </a:rPr>
              <a:t>EXTRANET – share your ideas</a:t>
            </a:r>
            <a:endParaRPr lang="en-GB" sz="2800" dirty="0" smtClean="0">
              <a:solidFill>
                <a:srgbClr val="FF0000"/>
              </a:solidFill>
              <a:latin typeface="Arial Black" charset="0"/>
            </a:endParaRPr>
          </a:p>
        </p:txBody>
      </p:sp>
      <p:pic>
        <p:nvPicPr>
          <p:cNvPr id="6" name="Image 5" descr="Capture d’écran 2012-08-31 à 17.14.2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627784" y="1173382"/>
            <a:ext cx="3962874" cy="5661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0558721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0"/>
            <a:ext cx="7694612" cy="1143000"/>
          </a:xfrm>
        </p:spPr>
        <p:txBody>
          <a:bodyPr/>
          <a:lstStyle/>
          <a:p>
            <a:r>
              <a:rPr lang="en-GB" sz="2800" dirty="0" smtClean="0">
                <a:solidFill>
                  <a:schemeClr val="tx2"/>
                </a:solidFill>
                <a:latin typeface="Arial Black" charset="0"/>
              </a:rPr>
              <a:t>French Triennium 2012 – 2015</a:t>
            </a:r>
            <a:br>
              <a:rPr lang="en-GB" sz="2800" dirty="0" smtClean="0">
                <a:solidFill>
                  <a:schemeClr val="tx2"/>
                </a:solidFill>
                <a:latin typeface="Arial Black" charset="0"/>
              </a:rPr>
            </a:br>
            <a:r>
              <a:rPr lang="en-GB" sz="2800" dirty="0" smtClean="0">
                <a:solidFill>
                  <a:schemeClr val="tx2"/>
                </a:solidFill>
                <a:latin typeface="Arial Black" charset="0"/>
              </a:rPr>
              <a:t>EXTRANET – attach a document</a:t>
            </a:r>
            <a:endParaRPr lang="en-GB" sz="2800" dirty="0" smtClean="0">
              <a:solidFill>
                <a:srgbClr val="FF0000"/>
              </a:solidFill>
              <a:latin typeface="Arial Black" charset="0"/>
            </a:endParaRPr>
          </a:p>
        </p:txBody>
      </p:sp>
      <p:pic>
        <p:nvPicPr>
          <p:cNvPr id="3" name="Image 2" descr="Capture d’écran 2012-08-31 à 17.55.5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55576" y="3140968"/>
            <a:ext cx="7848872" cy="10127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584235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0"/>
            <a:ext cx="7694612" cy="1143000"/>
          </a:xfrm>
        </p:spPr>
        <p:txBody>
          <a:bodyPr/>
          <a:lstStyle/>
          <a:p>
            <a:r>
              <a:rPr lang="en-GB" sz="2800" dirty="0" smtClean="0">
                <a:solidFill>
                  <a:schemeClr val="tx2"/>
                </a:solidFill>
                <a:latin typeface="Arial Black" charset="0"/>
              </a:rPr>
              <a:t>French Triennium 2012 – 2015</a:t>
            </a:r>
            <a:br>
              <a:rPr lang="en-GB" sz="2800" dirty="0" smtClean="0">
                <a:solidFill>
                  <a:schemeClr val="tx2"/>
                </a:solidFill>
                <a:latin typeface="Arial Black" charset="0"/>
              </a:rPr>
            </a:br>
            <a:r>
              <a:rPr lang="en-GB" sz="2800" dirty="0" smtClean="0">
                <a:solidFill>
                  <a:schemeClr val="tx2"/>
                </a:solidFill>
                <a:latin typeface="Arial Black" charset="0"/>
              </a:rPr>
              <a:t>EXTRANET – comment an idea</a:t>
            </a:r>
            <a:endParaRPr lang="en-GB" sz="2800" dirty="0" smtClean="0">
              <a:solidFill>
                <a:srgbClr val="FF0000"/>
              </a:solidFill>
              <a:latin typeface="Arial Black" charset="0"/>
            </a:endParaRPr>
          </a:p>
        </p:txBody>
      </p:sp>
      <p:pic>
        <p:nvPicPr>
          <p:cNvPr id="4" name="Image 3" descr="Capture d’écran 2012-08-31 à 17.24.2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614628" y="1267306"/>
            <a:ext cx="4117612" cy="55906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8532933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0"/>
            <a:ext cx="7694612" cy="1143000"/>
          </a:xfrm>
        </p:spPr>
        <p:txBody>
          <a:bodyPr/>
          <a:lstStyle/>
          <a:p>
            <a:r>
              <a:rPr lang="en-GB" sz="2800" dirty="0" smtClean="0">
                <a:solidFill>
                  <a:schemeClr val="tx2"/>
                </a:solidFill>
                <a:latin typeface="Arial Black" charset="0"/>
              </a:rPr>
              <a:t>French Triennium 2012 – 2015</a:t>
            </a:r>
            <a:br>
              <a:rPr lang="en-GB" sz="2800" dirty="0" smtClean="0">
                <a:solidFill>
                  <a:schemeClr val="tx2"/>
                </a:solidFill>
                <a:latin typeface="Arial Black" charset="0"/>
              </a:rPr>
            </a:br>
            <a:r>
              <a:rPr lang="en-GB" sz="2800" dirty="0" smtClean="0">
                <a:solidFill>
                  <a:schemeClr val="tx2"/>
                </a:solidFill>
                <a:latin typeface="Arial Black" charset="0"/>
              </a:rPr>
              <a:t>EXTRANET – vote for an idea</a:t>
            </a:r>
            <a:endParaRPr lang="en-GB" sz="2800" dirty="0" smtClean="0">
              <a:solidFill>
                <a:srgbClr val="FF0000"/>
              </a:solidFill>
              <a:latin typeface="Arial Black" charset="0"/>
            </a:endParaRPr>
          </a:p>
        </p:txBody>
      </p:sp>
      <p:pic>
        <p:nvPicPr>
          <p:cNvPr id="2" name="Image 1" descr="Capture d’écran 2012-08-31 à 18.04.4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23555" y="3212976"/>
            <a:ext cx="7817369" cy="648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08336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0"/>
            <a:ext cx="7694612" cy="1143000"/>
          </a:xfrm>
        </p:spPr>
        <p:txBody>
          <a:bodyPr/>
          <a:lstStyle/>
          <a:p>
            <a:r>
              <a:rPr lang="en-GB" sz="2800" dirty="0" smtClean="0">
                <a:solidFill>
                  <a:schemeClr val="tx2"/>
                </a:solidFill>
                <a:latin typeface="Arial Black" charset="0"/>
              </a:rPr>
              <a:t>French Triennium 2012 – 2015</a:t>
            </a:r>
            <a:br>
              <a:rPr lang="en-GB" sz="2800" dirty="0" smtClean="0">
                <a:solidFill>
                  <a:schemeClr val="tx2"/>
                </a:solidFill>
                <a:latin typeface="Arial Black" charset="0"/>
              </a:rPr>
            </a:br>
            <a:r>
              <a:rPr lang="en-GB" sz="2800" dirty="0" smtClean="0">
                <a:solidFill>
                  <a:schemeClr val="tx2"/>
                </a:solidFill>
                <a:latin typeface="Arial Black" charset="0"/>
              </a:rPr>
              <a:t>EXTRANET – see upcoming meetings</a:t>
            </a:r>
            <a:endParaRPr lang="en-GB" sz="2800" dirty="0" smtClean="0">
              <a:solidFill>
                <a:srgbClr val="FF0000"/>
              </a:solidFill>
              <a:latin typeface="Arial Black" charset="0"/>
            </a:endParaRPr>
          </a:p>
        </p:txBody>
      </p:sp>
      <p:pic>
        <p:nvPicPr>
          <p:cNvPr id="6" name="Image 5" descr="Capture d’écran 2012-08-31 à 17.25.17.png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971600" y="1412776"/>
            <a:ext cx="7353300" cy="4597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8506189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200" dirty="0" smtClean="0">
                <a:latin typeface="Arial" charset="0"/>
                <a:cs typeface="Arial" charset="0"/>
              </a:rPr>
              <a:t>Coordination </a:t>
            </a:r>
            <a:r>
              <a:rPr lang="fr-FR" sz="3200" dirty="0" err="1" smtClean="0">
                <a:latin typeface="Arial" charset="0"/>
                <a:cs typeface="Arial" charset="0"/>
              </a:rPr>
              <a:t>Committee</a:t>
            </a:r>
            <a:r>
              <a:rPr lang="fr-FR" sz="3200" dirty="0" smtClean="0">
                <a:latin typeface="Arial" charset="0"/>
                <a:cs typeface="Arial" charset="0"/>
              </a:rPr>
              <a:t> 2012-2015</a:t>
            </a:r>
          </a:p>
        </p:txBody>
      </p:sp>
      <p:sp>
        <p:nvSpPr>
          <p:cNvPr id="13315" name="Espace réservé du contenu 2"/>
          <p:cNvSpPr>
            <a:spLocks noGrp="1"/>
          </p:cNvSpPr>
          <p:nvPr>
            <p:ph idx="1"/>
          </p:nvPr>
        </p:nvSpPr>
        <p:spPr>
          <a:xfrm>
            <a:off x="323850" y="1196975"/>
            <a:ext cx="8867775" cy="4784725"/>
          </a:xfrm>
        </p:spPr>
        <p:txBody>
          <a:bodyPr/>
          <a:lstStyle/>
          <a:p>
            <a:pPr algn="ctr">
              <a:buNone/>
            </a:pPr>
            <a:r>
              <a:rPr lang="fr-FR" sz="1600" b="1" u="sng" dirty="0" smtClean="0">
                <a:solidFill>
                  <a:schemeClr val="tx2"/>
                </a:solidFill>
                <a:hlinkClick r:id="rId2"/>
              </a:rPr>
              <a:t>ytournie@wgc2015.org</a:t>
            </a:r>
            <a:r>
              <a:rPr lang="fr-FR" sz="1600" b="1" dirty="0" smtClean="0">
                <a:solidFill>
                  <a:schemeClr val="tx2"/>
                </a:solidFill>
              </a:rPr>
              <a:t>  </a:t>
            </a:r>
          </a:p>
          <a:p>
            <a:pPr algn="ctr">
              <a:buNone/>
            </a:pPr>
            <a:r>
              <a:rPr lang="fr-FR" sz="1600" b="1" dirty="0" smtClean="0">
                <a:solidFill>
                  <a:schemeClr val="tx2"/>
                </a:solidFill>
                <a:hlinkClick r:id="rId3"/>
              </a:rPr>
              <a:t>gliens@wgc2015.org</a:t>
            </a:r>
            <a:endParaRPr lang="fr-FR" sz="16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fr-FR" sz="1600" b="1" i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ctr">
              <a:buNone/>
            </a:pPr>
            <a:r>
              <a:rPr lang="en-US" sz="1600" b="1" i="1" dirty="0" smtClean="0">
                <a:solidFill>
                  <a:srgbClr val="17375E"/>
                </a:solidFill>
                <a:latin typeface="Arial" charset="0"/>
                <a:cs typeface="Arial" charset="0"/>
              </a:rPr>
              <a:t>TWP  available on :  </a:t>
            </a:r>
            <a:r>
              <a:rPr lang="en-US" sz="1600" b="1" i="1" dirty="0" smtClean="0">
                <a:solidFill>
                  <a:srgbClr val="17375E"/>
                </a:solidFill>
                <a:latin typeface="Arial" charset="0"/>
                <a:cs typeface="Arial" charset="0"/>
                <a:hlinkClick r:id="rId4"/>
              </a:rPr>
              <a:t>http://www.wgc2015.org/le-triennium/le-triennium-francais/</a:t>
            </a:r>
            <a:endParaRPr lang="en-US" sz="1600" b="1" i="1" dirty="0" smtClean="0">
              <a:solidFill>
                <a:srgbClr val="17375E"/>
              </a:solidFill>
              <a:latin typeface="Arial" charset="0"/>
              <a:cs typeface="Arial" charset="0"/>
            </a:endParaRPr>
          </a:p>
          <a:p>
            <a:pPr algn="ctr">
              <a:buNone/>
            </a:pPr>
            <a:endParaRPr lang="en-US" sz="1600" b="1" i="1" dirty="0" smtClean="0">
              <a:solidFill>
                <a:srgbClr val="17375E"/>
              </a:solidFill>
              <a:latin typeface="Arial" charset="0"/>
              <a:cs typeface="Arial" charset="0"/>
            </a:endParaRPr>
          </a:p>
          <a:p>
            <a:pPr algn="ctr">
              <a:buNone/>
            </a:pPr>
            <a:r>
              <a:rPr lang="en-US" sz="1600" b="1" i="1" dirty="0" smtClean="0">
                <a:solidFill>
                  <a:srgbClr val="17375E"/>
                </a:solidFill>
                <a:latin typeface="Arial" charset="0"/>
                <a:cs typeface="Arial" charset="0"/>
              </a:rPr>
              <a:t>Growing Together( Social TWP Network) available soon on:</a:t>
            </a:r>
          </a:p>
          <a:p>
            <a:pPr algn="ctr">
              <a:buNone/>
            </a:pPr>
            <a:r>
              <a:rPr lang="fr-FR" sz="1600" b="1" i="1" dirty="0" smtClean="0">
                <a:solidFill>
                  <a:srgbClr val="17375E"/>
                </a:solidFill>
                <a:latin typeface="Arial" charset="0"/>
                <a:cs typeface="Arial" charset="0"/>
                <a:hlinkClick r:id="rId5"/>
              </a:rPr>
              <a:t>http://ccmembers.wgc2015.org/</a:t>
            </a:r>
            <a:endParaRPr lang="fr-FR" sz="1600" b="1" i="1" dirty="0" smtClean="0">
              <a:solidFill>
                <a:srgbClr val="17375E"/>
              </a:solidFill>
              <a:latin typeface="Arial" charset="0"/>
              <a:cs typeface="Arial" charset="0"/>
            </a:endParaRPr>
          </a:p>
          <a:p>
            <a:pPr algn="ctr">
              <a:buNone/>
            </a:pPr>
            <a:endParaRPr lang="en-US" sz="1600" b="1" i="1" dirty="0" smtClean="0">
              <a:solidFill>
                <a:srgbClr val="17375E"/>
              </a:solidFill>
              <a:latin typeface="Arial" charset="0"/>
              <a:cs typeface="Arial" charset="0"/>
            </a:endParaRPr>
          </a:p>
          <a:p>
            <a:pPr algn="ctr">
              <a:buNone/>
            </a:pPr>
            <a:r>
              <a:rPr lang="en-US" sz="2400" b="1" i="1" dirty="0" smtClean="0">
                <a:solidFill>
                  <a:srgbClr val="17375E"/>
                </a:solidFill>
                <a:latin typeface="Arial" charset="0"/>
                <a:cs typeface="Arial" charset="0"/>
              </a:rPr>
              <a:t>Thank you for your attention !</a:t>
            </a:r>
          </a:p>
          <a:p>
            <a:pPr>
              <a:buNone/>
            </a:pPr>
            <a:endParaRPr lang="en-US" sz="1600" b="1" i="1" dirty="0" smtClean="0">
              <a:solidFill>
                <a:srgbClr val="17375E"/>
              </a:solidFill>
              <a:latin typeface="Arial" charset="0"/>
              <a:cs typeface="Arial" charset="0"/>
            </a:endParaRPr>
          </a:p>
          <a:p>
            <a:endParaRPr lang="fr-FR" sz="2400" b="1" i="1" dirty="0" smtClean="0">
              <a:solidFill>
                <a:srgbClr val="17375E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GB" sz="2400" b="1" i="1" dirty="0" smtClean="0">
              <a:solidFill>
                <a:srgbClr val="17375E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GB" sz="2400" b="1" i="1" dirty="0" smtClean="0">
              <a:solidFill>
                <a:schemeClr val="tx2"/>
              </a:solidFill>
            </a:endParaRPr>
          </a:p>
          <a:p>
            <a:pPr eaLnBrk="1" hangingPunct="1"/>
            <a:endParaRPr lang="en-GB" sz="2400" b="1" i="1" dirty="0" smtClean="0">
              <a:solidFill>
                <a:schemeClr val="tx2"/>
              </a:solidFill>
            </a:endParaRPr>
          </a:p>
          <a:p>
            <a:pPr eaLnBrk="1" hangingPunct="1"/>
            <a:endParaRPr lang="en-GB" sz="2400" b="1" i="1" dirty="0" smtClean="0">
              <a:solidFill>
                <a:schemeClr val="tx2"/>
              </a:solidFill>
            </a:endParaRPr>
          </a:p>
          <a:p>
            <a:pPr eaLnBrk="1" hangingPunct="1"/>
            <a:endParaRPr lang="en-GB" sz="2400" b="1" i="1" dirty="0" smtClean="0"/>
          </a:p>
          <a:p>
            <a:pPr eaLnBrk="1" hangingPunct="1"/>
            <a:endParaRPr lang="en-GB" sz="2400" b="1" i="1" dirty="0" smtClean="0"/>
          </a:p>
        </p:txBody>
      </p:sp>
      <p:pic>
        <p:nvPicPr>
          <p:cNvPr id="5" name="Image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3810879"/>
            <a:ext cx="5072072" cy="274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77888" y="-26988"/>
            <a:ext cx="6416675" cy="1143001"/>
          </a:xfrm>
        </p:spPr>
        <p:txBody>
          <a:bodyPr/>
          <a:lstStyle/>
          <a:p>
            <a:pPr eaLnBrk="1" hangingPunct="1"/>
            <a:r>
              <a:rPr lang="fr-FR" sz="2800" dirty="0" err="1" smtClean="0">
                <a:solidFill>
                  <a:schemeClr val="tx2"/>
                </a:solidFill>
                <a:latin typeface="Arial Black" pitchFamily="-1" charset="0"/>
              </a:rPr>
              <a:t>Triennium</a:t>
            </a:r>
            <a:r>
              <a:rPr lang="fr-FR" sz="2800" dirty="0" smtClean="0">
                <a:solidFill>
                  <a:schemeClr val="tx2"/>
                </a:solidFill>
                <a:latin typeface="Arial Black" pitchFamily="-1" charset="0"/>
              </a:rPr>
              <a:t> </a:t>
            </a:r>
            <a:r>
              <a:rPr lang="fr-FR" sz="2800" dirty="0" err="1" smtClean="0">
                <a:solidFill>
                  <a:schemeClr val="tx2"/>
                </a:solidFill>
                <a:latin typeface="Arial Black" pitchFamily="-1" charset="0"/>
              </a:rPr>
              <a:t>Theme</a:t>
            </a:r>
            <a:endParaRPr lang="nb-NO" sz="2800" dirty="0" smtClean="0">
              <a:solidFill>
                <a:schemeClr val="tx2"/>
              </a:solidFill>
              <a:latin typeface="Arial Black" pitchFamily="-1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84213" y="1484313"/>
            <a:ext cx="85725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i="1" dirty="0">
                <a:solidFill>
                  <a:srgbClr val="00B050"/>
                </a:solidFill>
              </a:rPr>
              <a:t>“ </a:t>
            </a:r>
            <a:r>
              <a:rPr lang="en-US" sz="2400" b="1" i="1" dirty="0">
                <a:solidFill>
                  <a:srgbClr val="00B050"/>
                </a:solidFill>
              </a:rPr>
              <a:t>Growing together towards a friendly planet </a:t>
            </a:r>
            <a:r>
              <a:rPr lang="en-US" sz="2400" i="1" dirty="0">
                <a:solidFill>
                  <a:srgbClr val="00B050"/>
                </a:solidFill>
              </a:rPr>
              <a:t>”</a:t>
            </a:r>
            <a:endParaRPr lang="en-US" sz="2400" b="1" i="1" dirty="0">
              <a:solidFill>
                <a:srgbClr val="00B050"/>
              </a:solidFill>
            </a:endParaRPr>
          </a:p>
          <a:p>
            <a:endParaRPr lang="en-US" sz="2000" dirty="0">
              <a:latin typeface="Calibri" pitchFamily="-1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Natural Gas is a </a:t>
            </a:r>
            <a:r>
              <a:rPr lang="en-US" sz="2400" dirty="0" smtClean="0">
                <a:solidFill>
                  <a:schemeClr val="tx2"/>
                </a:solidFill>
              </a:rPr>
              <a:t>“foundation” fuel, core pillar </a:t>
            </a: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 smtClean="0">
                <a:solidFill>
                  <a:schemeClr val="tx2"/>
                </a:solidFill>
              </a:rPr>
              <a:t>a Sustainable Development   </a:t>
            </a:r>
            <a:r>
              <a:rPr lang="en-US" sz="2400" dirty="0">
                <a:solidFill>
                  <a:schemeClr val="tx2"/>
                </a:solidFill>
              </a:rPr>
              <a:t/>
            </a:r>
            <a:br>
              <a:rPr lang="en-US" sz="2400" dirty="0">
                <a:solidFill>
                  <a:schemeClr val="tx2"/>
                </a:solidFill>
              </a:rPr>
            </a:br>
            <a:endParaRPr lang="en-US" sz="2400" dirty="0">
              <a:solidFill>
                <a:schemeClr val="tx2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en-US" sz="2400" dirty="0">
                <a:solidFill>
                  <a:schemeClr val="tx2"/>
                </a:solidFill>
              </a:rPr>
              <a:t> Natural Gas must be available everywhere (new emerging  </a:t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>  countries) and its role will grow in Asia and South America...</a:t>
            </a: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chemeClr val="tx2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en-US" sz="2400" dirty="0">
                <a:solidFill>
                  <a:schemeClr val="tx2"/>
                </a:solidFill>
              </a:rPr>
              <a:t> Continuity is key.  We must build on the work carried out during the previous </a:t>
            </a:r>
            <a:r>
              <a:rPr lang="en-US" sz="2400" dirty="0" smtClean="0">
                <a:solidFill>
                  <a:schemeClr val="tx2"/>
                </a:solidFill>
              </a:rPr>
              <a:t>triennia</a:t>
            </a:r>
            <a:endParaRPr lang="en-US" sz="2000" dirty="0">
              <a:solidFill>
                <a:schemeClr val="tx2"/>
              </a:solidFill>
            </a:endParaRPr>
          </a:p>
          <a:p>
            <a:endParaRPr lang="fr-FR" sz="2000" b="1" dirty="0">
              <a:latin typeface="Calibri" pitchFamily="-1" charset="0"/>
            </a:endParaRPr>
          </a:p>
          <a:p>
            <a:endParaRPr lang="fr-FR" sz="2400" dirty="0">
              <a:latin typeface="Calibri" pitchFamily="-1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77888" y="-17463"/>
            <a:ext cx="7870825" cy="1143001"/>
          </a:xfrm>
        </p:spPr>
        <p:txBody>
          <a:bodyPr/>
          <a:lstStyle/>
          <a:p>
            <a:pPr eaLnBrk="1" hangingPunct="1"/>
            <a:r>
              <a:rPr lang="fr-FR" sz="2800" smtClean="0">
                <a:solidFill>
                  <a:schemeClr val="tx2"/>
                </a:solidFill>
                <a:latin typeface="Arial Black" pitchFamily="-1" charset="0"/>
              </a:rPr>
              <a:t>Strategic guidelines:  </a:t>
            </a:r>
            <a:r>
              <a:rPr lang="fr-FR" sz="2800" smtClean="0">
                <a:solidFill>
                  <a:schemeClr val="tx2"/>
                </a:solidFill>
                <a:latin typeface="Arial" charset="0"/>
                <a:cs typeface="Arial" charset="0"/>
              </a:rPr>
              <a:t>main headlines</a:t>
            </a:r>
            <a:endParaRPr lang="nb-NO" sz="280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71500" y="1341438"/>
            <a:ext cx="857250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i="1" dirty="0">
                <a:solidFill>
                  <a:srgbClr val="00B050"/>
                </a:solidFill>
              </a:rPr>
              <a:t>“ </a:t>
            </a:r>
            <a:r>
              <a:rPr lang="en-US" sz="2400" b="1" i="1" dirty="0">
                <a:solidFill>
                  <a:srgbClr val="00B050"/>
                </a:solidFill>
              </a:rPr>
              <a:t>Growing together </a:t>
            </a:r>
            <a:r>
              <a:rPr lang="en-GB" sz="2400" b="1" i="1" dirty="0">
                <a:solidFill>
                  <a:srgbClr val="00B050"/>
                </a:solidFill>
              </a:rPr>
              <a:t>towards</a:t>
            </a:r>
            <a:r>
              <a:rPr lang="en-GB" sz="2400" i="1" dirty="0">
                <a:solidFill>
                  <a:srgbClr val="00B050"/>
                </a:solidFill>
              </a:rPr>
              <a:t> </a:t>
            </a:r>
            <a:r>
              <a:rPr lang="en-US" sz="2400" b="1" i="1" dirty="0">
                <a:solidFill>
                  <a:srgbClr val="00B050"/>
                </a:solidFill>
              </a:rPr>
              <a:t>a friendly planet </a:t>
            </a:r>
            <a:r>
              <a:rPr lang="en-US" sz="2400" i="1" dirty="0">
                <a:solidFill>
                  <a:srgbClr val="00B050"/>
                </a:solidFill>
              </a:rPr>
              <a:t>”</a:t>
            </a:r>
            <a:endParaRPr lang="en-US" sz="2400" b="1" i="1" dirty="0">
              <a:solidFill>
                <a:srgbClr val="00B050"/>
              </a:solidFill>
            </a:endParaRPr>
          </a:p>
          <a:p>
            <a:endParaRPr lang="en-US" sz="2000" dirty="0">
              <a:latin typeface="Calibri" pitchFamily="-1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en-US" sz="2400" dirty="0">
                <a:latin typeface="Calibri" pitchFamily="-1" charset="0"/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Advocating for the development of </a:t>
            </a:r>
            <a:r>
              <a:rPr lang="en-US" sz="2400" b="1" dirty="0">
                <a:solidFill>
                  <a:schemeClr val="tx2"/>
                </a:solidFill>
              </a:rPr>
              <a:t>natural gas </a:t>
            </a:r>
            <a:r>
              <a:rPr lang="en-US" sz="2400" dirty="0">
                <a:solidFill>
                  <a:schemeClr val="tx2"/>
                </a:solidFill>
              </a:rPr>
              <a:t>as a   </a:t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>  </a:t>
            </a:r>
            <a:r>
              <a:rPr lang="en-US" sz="2400" dirty="0" smtClean="0">
                <a:solidFill>
                  <a:schemeClr val="tx2"/>
                </a:solidFill>
              </a:rPr>
              <a:t>foundation fuel </a:t>
            </a:r>
            <a:r>
              <a:rPr lang="en-US" sz="2400" b="1" dirty="0">
                <a:solidFill>
                  <a:schemeClr val="tx2"/>
                </a:solidFill>
              </a:rPr>
              <a:t>for Sustainable Development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en-US" sz="2400" dirty="0">
                <a:solidFill>
                  <a:schemeClr val="tx2"/>
                </a:solidFill>
              </a:rPr>
              <a:t> Promoting an accurate </a:t>
            </a:r>
            <a:r>
              <a:rPr lang="en-US" sz="2400" b="1" dirty="0">
                <a:solidFill>
                  <a:schemeClr val="tx2"/>
                </a:solidFill>
              </a:rPr>
              <a:t>combination with </a:t>
            </a:r>
            <a:r>
              <a:rPr lang="en-US" sz="2400" b="1" dirty="0" err="1">
                <a:solidFill>
                  <a:schemeClr val="tx2"/>
                </a:solidFill>
              </a:rPr>
              <a:t>renewables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br>
              <a:rPr lang="en-US" sz="2400" b="1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  &amp; electricity</a:t>
            </a:r>
          </a:p>
          <a:p>
            <a:r>
              <a:rPr lang="en-US" sz="2400" dirty="0">
                <a:solidFill>
                  <a:schemeClr val="tx2"/>
                </a:solidFill>
              </a:rPr>
              <a:t> </a:t>
            </a:r>
          </a:p>
          <a:p>
            <a:pPr>
              <a:buFontTx/>
              <a:buBlip>
                <a:blip r:embed="rId2"/>
              </a:buBlip>
            </a:pPr>
            <a:r>
              <a:rPr lang="en-US" sz="2400" dirty="0">
                <a:solidFill>
                  <a:schemeClr val="tx2"/>
                </a:solidFill>
              </a:rPr>
              <a:t> Improving the  availability of </a:t>
            </a:r>
            <a:r>
              <a:rPr lang="en-US" sz="2400" b="1" dirty="0">
                <a:solidFill>
                  <a:schemeClr val="tx2"/>
                </a:solidFill>
              </a:rPr>
              <a:t>natural gas </a:t>
            </a:r>
            <a:r>
              <a:rPr lang="en-US" sz="2400" dirty="0">
                <a:solidFill>
                  <a:schemeClr val="tx2"/>
                </a:solidFill>
              </a:rPr>
              <a:t>in new areas </a:t>
            </a:r>
            <a:r>
              <a:rPr lang="en-US" sz="2400" b="1" dirty="0">
                <a:solidFill>
                  <a:schemeClr val="tx2"/>
                </a:solidFill>
              </a:rPr>
              <a:t>&amp; in </a:t>
            </a:r>
            <a:br>
              <a:rPr lang="en-US" sz="2400" b="1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  developing countries</a:t>
            </a:r>
          </a:p>
          <a:p>
            <a:r>
              <a:rPr lang="en-US" sz="2400" dirty="0">
                <a:solidFill>
                  <a:schemeClr val="tx2"/>
                </a:solidFill>
              </a:rPr>
              <a:t> </a:t>
            </a:r>
          </a:p>
          <a:p>
            <a:pPr>
              <a:buFontTx/>
              <a:buBlip>
                <a:blip r:embed="rId2"/>
              </a:buBlip>
            </a:pPr>
            <a:r>
              <a:rPr lang="en-US" sz="2400" dirty="0">
                <a:solidFill>
                  <a:schemeClr val="tx2"/>
                </a:solidFill>
              </a:rPr>
              <a:t> Attracting and retaining </a:t>
            </a:r>
            <a:r>
              <a:rPr lang="en-US" sz="2400" b="1" dirty="0">
                <a:solidFill>
                  <a:schemeClr val="tx2"/>
                </a:solidFill>
              </a:rPr>
              <a:t>Human Resources for the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  Future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941513"/>
            <a:ext cx="7772400" cy="420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0"/>
            <a:ext cx="7694612" cy="1143000"/>
          </a:xfrm>
        </p:spPr>
        <p:txBody>
          <a:bodyPr/>
          <a:lstStyle/>
          <a:p>
            <a:pPr eaLnBrk="1" hangingPunct="1"/>
            <a:r>
              <a:rPr lang="en-GB" sz="2800" smtClean="0">
                <a:solidFill>
                  <a:schemeClr val="tx2"/>
                </a:solidFill>
                <a:latin typeface="Arial Black" pitchFamily="-1" charset="0"/>
              </a:rPr>
              <a:t>Strategic vision 2012 – 2015</a:t>
            </a:r>
            <a:br>
              <a:rPr lang="en-GB" sz="2800" smtClean="0">
                <a:solidFill>
                  <a:schemeClr val="tx2"/>
                </a:solidFill>
                <a:latin typeface="Arial Black" pitchFamily="-1" charset="0"/>
              </a:rPr>
            </a:br>
            <a:r>
              <a:rPr lang="en-GB" sz="2800" smtClean="0">
                <a:solidFill>
                  <a:schemeClr val="tx2"/>
                </a:solidFill>
                <a:latin typeface="Arial Black" pitchFamily="-1" charset="0"/>
              </a:rPr>
              <a:t>The 4 pillars</a:t>
            </a:r>
            <a:r>
              <a:rPr lang="en-GB" sz="2800" smtClean="0">
                <a:solidFill>
                  <a:srgbClr val="FF0000"/>
                </a:solidFill>
                <a:latin typeface="Arial Black" pitchFamily="-1" charset="0"/>
              </a:rPr>
              <a:t> 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41438"/>
            <a:ext cx="7920037" cy="511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sz="2400" i="1" smtClean="0">
                <a:solidFill>
                  <a:srgbClr val="00B050"/>
                </a:solidFill>
                <a:latin typeface="Arial" charset="0"/>
                <a:cs typeface="Arial" charset="0"/>
              </a:rPr>
              <a:t>“Growing together towards a friendly planet”</a:t>
            </a:r>
          </a:p>
          <a:p>
            <a:pPr algn="ctr" eaLnBrk="1" hangingPunct="1">
              <a:buFontTx/>
              <a:buNone/>
            </a:pPr>
            <a:endParaRPr lang="en-GB" sz="2800" smtClean="0">
              <a:solidFill>
                <a:srgbClr val="262626"/>
              </a:solidFill>
            </a:endParaRPr>
          </a:p>
        </p:txBody>
      </p:sp>
      <p:sp>
        <p:nvSpPr>
          <p:cNvPr id="5" name="Étoile à 4 branches 4"/>
          <p:cNvSpPr/>
          <p:nvPr/>
        </p:nvSpPr>
        <p:spPr>
          <a:xfrm>
            <a:off x="7143750" y="285750"/>
            <a:ext cx="500063" cy="500063"/>
          </a:xfrm>
          <a:prstGeom prst="star4">
            <a:avLst>
              <a:gd name="adj" fmla="val 125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84" charset="0"/>
              <a:cs typeface="Arial" pitchFamily="-84" charset="0"/>
            </a:endParaRPr>
          </a:p>
        </p:txBody>
      </p:sp>
      <p:sp>
        <p:nvSpPr>
          <p:cNvPr id="6" name="Étoile à 4 branches 5"/>
          <p:cNvSpPr/>
          <p:nvPr/>
        </p:nvSpPr>
        <p:spPr>
          <a:xfrm>
            <a:off x="7715250" y="285750"/>
            <a:ext cx="500063" cy="500063"/>
          </a:xfrm>
          <a:prstGeom prst="star4">
            <a:avLst>
              <a:gd name="adj" fmla="val 125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84" charset="0"/>
              <a:cs typeface="Arial" pitchFamily="-84" charset="0"/>
            </a:endParaRPr>
          </a:p>
        </p:txBody>
      </p:sp>
      <p:sp>
        <p:nvSpPr>
          <p:cNvPr id="7" name="Étoile à 4 branches 6"/>
          <p:cNvSpPr/>
          <p:nvPr/>
        </p:nvSpPr>
        <p:spPr>
          <a:xfrm>
            <a:off x="8286750" y="285750"/>
            <a:ext cx="500063" cy="500063"/>
          </a:xfrm>
          <a:prstGeom prst="star4">
            <a:avLst>
              <a:gd name="adj" fmla="val 1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84" charset="0"/>
              <a:cs typeface="Arial" pitchFamily="-84" charset="0"/>
            </a:endParaRPr>
          </a:p>
        </p:txBody>
      </p:sp>
      <p:sp>
        <p:nvSpPr>
          <p:cNvPr id="11" name="Étoile à 4 branches 10"/>
          <p:cNvSpPr/>
          <p:nvPr/>
        </p:nvSpPr>
        <p:spPr>
          <a:xfrm>
            <a:off x="6643688" y="285750"/>
            <a:ext cx="500062" cy="500063"/>
          </a:xfrm>
          <a:prstGeom prst="star4">
            <a:avLst>
              <a:gd name="adj" fmla="val 125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 txBox="1">
            <a:spLocks noChangeArrowheads="1"/>
          </p:cNvSpPr>
          <p:nvPr/>
        </p:nvSpPr>
        <p:spPr bwMode="auto">
          <a:xfrm>
            <a:off x="539750" y="1484313"/>
            <a:ext cx="69913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C1E7E7"/>
              </a:buClr>
              <a:buSzPct val="132000"/>
              <a:buFont typeface="Arial" charset="0"/>
              <a:buNone/>
            </a:pPr>
            <a:r>
              <a:rPr lang="en-GB" sz="2400" b="1" i="1">
                <a:solidFill>
                  <a:srgbClr val="00B050"/>
                </a:solidFill>
                <a:latin typeface="Calibri" pitchFamily="-1" charset="0"/>
                <a:ea typeface="Gulim" pitchFamily="34" charset="-127"/>
              </a:rPr>
              <a:t>   </a:t>
            </a:r>
            <a:r>
              <a:rPr lang="en-GB" sz="2400" i="1">
                <a:solidFill>
                  <a:srgbClr val="00B050"/>
                </a:solidFill>
                <a:ea typeface="Gulim" pitchFamily="34" charset="-127"/>
              </a:rPr>
              <a:t>“Growing together </a:t>
            </a:r>
            <a:r>
              <a:rPr lang="en-GB" sz="2400" i="1">
                <a:solidFill>
                  <a:srgbClr val="00B050"/>
                </a:solidFill>
              </a:rPr>
              <a:t>towards </a:t>
            </a:r>
            <a:r>
              <a:rPr lang="en-GB" sz="2400" i="1">
                <a:solidFill>
                  <a:srgbClr val="00B050"/>
                </a:solidFill>
                <a:ea typeface="Gulim" pitchFamily="34" charset="-127"/>
              </a:rPr>
              <a:t>a friendly planet”</a:t>
            </a:r>
          </a:p>
          <a:p>
            <a:pPr marL="342900" indent="-342900" algn="ctr">
              <a:spcBef>
                <a:spcPct val="20000"/>
              </a:spcBef>
              <a:buClr>
                <a:srgbClr val="C1E7E7"/>
              </a:buClr>
              <a:buSzPct val="132000"/>
              <a:buFont typeface="Arial" charset="0"/>
              <a:buNone/>
            </a:pPr>
            <a:endParaRPr lang="en-GB" sz="2000" b="1">
              <a:solidFill>
                <a:srgbClr val="262626"/>
              </a:solidFill>
              <a:latin typeface="Calibri" pitchFamily="-1" charset="0"/>
              <a:ea typeface="Gulim" pitchFamily="34" charset="-127"/>
            </a:endParaRPr>
          </a:p>
        </p:txBody>
      </p:sp>
      <p:pic>
        <p:nvPicPr>
          <p:cNvPr id="17411" name="Imag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928813"/>
            <a:ext cx="7572375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877888" y="0"/>
            <a:ext cx="6416675" cy="1143000"/>
          </a:xfrm>
        </p:spPr>
        <p:txBody>
          <a:bodyPr/>
          <a:lstStyle/>
          <a:p>
            <a:pPr eaLnBrk="1" hangingPunct="1"/>
            <a:r>
              <a:rPr lang="fr-FR" sz="2800" smtClean="0">
                <a:solidFill>
                  <a:schemeClr val="tx2"/>
                </a:solidFill>
                <a:latin typeface="Arial Black" pitchFamily="-1" charset="0"/>
              </a:rPr>
              <a:t>2012 – 2015 Strategic vision </a:t>
            </a:r>
            <a:br>
              <a:rPr lang="fr-FR" sz="2800" smtClean="0">
                <a:solidFill>
                  <a:schemeClr val="tx2"/>
                </a:solidFill>
                <a:latin typeface="Arial Black" pitchFamily="-1" charset="0"/>
              </a:rPr>
            </a:br>
            <a:r>
              <a:rPr lang="fr-FR" sz="2800" smtClean="0">
                <a:solidFill>
                  <a:schemeClr val="tx2"/>
                </a:solidFill>
                <a:latin typeface="Arial Black" pitchFamily="-1" charset="0"/>
              </a:rPr>
              <a:t>for Paris</a:t>
            </a:r>
            <a:endParaRPr lang="nb-NO" sz="2800" smtClean="0">
              <a:solidFill>
                <a:schemeClr val="tx2"/>
              </a:solidFill>
              <a:latin typeface="Arial Black" pitchFamily="-1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77888" y="0"/>
            <a:ext cx="6694487" cy="1143000"/>
          </a:xfrm>
        </p:spPr>
        <p:txBody>
          <a:bodyPr/>
          <a:lstStyle/>
          <a:p>
            <a:pPr eaLnBrk="1" hangingPunct="1"/>
            <a:r>
              <a:rPr lang="fr-FR" sz="2800" smtClean="0">
                <a:solidFill>
                  <a:schemeClr val="tx2"/>
                </a:solidFill>
                <a:latin typeface="Arial Black" pitchFamily="-1" charset="0"/>
              </a:rPr>
              <a:t>Committee Structure 2012-2015</a:t>
            </a:r>
            <a:endParaRPr lang="nb-NO" sz="2800" smtClean="0">
              <a:solidFill>
                <a:schemeClr val="tx2"/>
              </a:solidFill>
              <a:latin typeface="Arial Black" pitchFamily="-1" charset="0"/>
            </a:endParaRPr>
          </a:p>
        </p:txBody>
      </p:sp>
      <p:grpSp>
        <p:nvGrpSpPr>
          <p:cNvPr id="2" name="Groupe 113"/>
          <p:cNvGrpSpPr>
            <a:grpSpLocks/>
          </p:cNvGrpSpPr>
          <p:nvPr/>
        </p:nvGrpSpPr>
        <p:grpSpPr bwMode="auto">
          <a:xfrm>
            <a:off x="-107950" y="1201738"/>
            <a:ext cx="9648825" cy="1363662"/>
            <a:chOff x="-108520" y="1209695"/>
            <a:chExt cx="9649072" cy="1363920"/>
          </a:xfrm>
        </p:grpSpPr>
        <p:sp>
          <p:nvSpPr>
            <p:cNvPr id="18476" name="Rectangle 1"/>
            <p:cNvSpPr>
              <a:spLocks noChangeArrowheads="1"/>
            </p:cNvSpPr>
            <p:nvPr/>
          </p:nvSpPr>
          <p:spPr bwMode="auto">
            <a:xfrm>
              <a:off x="1999717" y="1209695"/>
              <a:ext cx="4857908" cy="369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b="1"/>
                <a:t>COORDINATION COMMITTEE CHAIRMAN </a:t>
              </a:r>
            </a:p>
          </p:txBody>
        </p:sp>
        <p:cxnSp>
          <p:nvCxnSpPr>
            <p:cNvPr id="21" name="Connecteur droit 20"/>
            <p:cNvCxnSpPr/>
            <p:nvPr/>
          </p:nvCxnSpPr>
          <p:spPr bwMode="auto">
            <a:xfrm>
              <a:off x="2396619" y="1700325"/>
              <a:ext cx="3975202" cy="0"/>
            </a:xfrm>
            <a:prstGeom prst="line">
              <a:avLst/>
            </a:prstGeom>
            <a:ln w="28575">
              <a:solidFill>
                <a:srgbClr val="1E3F7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78" name="Rectangle 1"/>
            <p:cNvSpPr>
              <a:spLocks noChangeArrowheads="1"/>
            </p:cNvSpPr>
            <p:nvPr/>
          </p:nvSpPr>
          <p:spPr bwMode="auto">
            <a:xfrm>
              <a:off x="4931922" y="1928712"/>
              <a:ext cx="4608630" cy="400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2000" b="1">
                  <a:latin typeface="Calibri" pitchFamily="-1" charset="0"/>
                </a:rPr>
                <a:t>VICE CHAIRMAN</a:t>
              </a:r>
            </a:p>
          </p:txBody>
        </p:sp>
        <p:sp>
          <p:nvSpPr>
            <p:cNvPr id="18479" name="Rectangle 1"/>
            <p:cNvSpPr>
              <a:spLocks noChangeArrowheads="1"/>
            </p:cNvSpPr>
            <p:nvPr/>
          </p:nvSpPr>
          <p:spPr bwMode="auto">
            <a:xfrm>
              <a:off x="-108520" y="1928887"/>
              <a:ext cx="46085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2000" b="1">
                  <a:latin typeface="Calibri" pitchFamily="-1" charset="0"/>
                </a:rPr>
                <a:t>SECRETARY</a:t>
              </a:r>
            </a:p>
          </p:txBody>
        </p:sp>
        <p:cxnSp>
          <p:nvCxnSpPr>
            <p:cNvPr id="31" name="Connecteur droit 30"/>
            <p:cNvCxnSpPr/>
            <p:nvPr/>
          </p:nvCxnSpPr>
          <p:spPr bwMode="auto">
            <a:xfrm>
              <a:off x="1404407" y="2276697"/>
              <a:ext cx="1655804" cy="0"/>
            </a:xfrm>
            <a:prstGeom prst="line">
              <a:avLst/>
            </a:prstGeom>
            <a:ln w="28575">
              <a:solidFill>
                <a:srgbClr val="1E3F7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 bwMode="auto">
            <a:xfrm>
              <a:off x="5811420" y="2276697"/>
              <a:ext cx="2865510" cy="0"/>
            </a:xfrm>
            <a:prstGeom prst="line">
              <a:avLst/>
            </a:prstGeom>
            <a:ln w="28575">
              <a:solidFill>
                <a:srgbClr val="1E3F7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H="1">
              <a:off x="3276117" y="2276697"/>
              <a:ext cx="223208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 flipH="1">
              <a:off x="4422321" y="1760661"/>
              <a:ext cx="6350" cy="812954"/>
            </a:xfrm>
            <a:prstGeom prst="line">
              <a:avLst/>
            </a:prstGeom>
            <a:ln w="19050">
              <a:solidFill>
                <a:srgbClr val="1E3F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e 111"/>
          <p:cNvGrpSpPr>
            <a:grpSpLocks/>
          </p:cNvGrpSpPr>
          <p:nvPr/>
        </p:nvGrpSpPr>
        <p:grpSpPr bwMode="auto">
          <a:xfrm>
            <a:off x="1258888" y="5889625"/>
            <a:ext cx="6337300" cy="923925"/>
            <a:chOff x="1188617" y="5711478"/>
            <a:chExt cx="6337745" cy="923330"/>
          </a:xfrm>
        </p:grpSpPr>
        <p:sp>
          <p:nvSpPr>
            <p:cNvPr id="18470" name="Rectangle 8"/>
            <p:cNvSpPr>
              <a:spLocks noChangeArrowheads="1"/>
            </p:cNvSpPr>
            <p:nvPr/>
          </p:nvSpPr>
          <p:spPr bwMode="auto">
            <a:xfrm>
              <a:off x="1188617" y="5724545"/>
              <a:ext cx="208723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b="1" dirty="0">
                  <a:solidFill>
                    <a:srgbClr val="00B050"/>
                  </a:solidFill>
                  <a:latin typeface="Calibri" pitchFamily="-1" charset="0"/>
                </a:rPr>
                <a:t>TF1</a:t>
              </a:r>
            </a:p>
            <a:p>
              <a:pPr algn="ctr"/>
              <a:r>
                <a:rPr lang="fr-FR" dirty="0" err="1">
                  <a:solidFill>
                    <a:srgbClr val="00B050"/>
                  </a:solidFill>
                  <a:latin typeface="Calibri" pitchFamily="-1" charset="0"/>
                </a:rPr>
                <a:t>Human</a:t>
              </a:r>
              <a:r>
                <a:rPr lang="fr-FR" dirty="0">
                  <a:solidFill>
                    <a:srgbClr val="00B050"/>
                  </a:solidFill>
                  <a:latin typeface="Calibri" pitchFamily="-1" charset="0"/>
                </a:rPr>
                <a:t> </a:t>
              </a:r>
              <a:r>
                <a:rPr lang="fr-FR" dirty="0" smtClean="0">
                  <a:solidFill>
                    <a:srgbClr val="00B050"/>
                  </a:solidFill>
                  <a:latin typeface="Calibri" pitchFamily="-1" charset="0"/>
                </a:rPr>
                <a:t>Capital</a:t>
              </a:r>
              <a:endParaRPr lang="fr-FR" dirty="0">
                <a:solidFill>
                  <a:srgbClr val="00B050"/>
                </a:solidFill>
                <a:latin typeface="Calibri" pitchFamily="-1" charset="0"/>
              </a:endParaRPr>
            </a:p>
          </p:txBody>
        </p:sp>
        <p:sp>
          <p:nvSpPr>
            <p:cNvPr id="18471" name="Rectangle 8"/>
            <p:cNvSpPr>
              <a:spLocks noChangeArrowheads="1"/>
            </p:cNvSpPr>
            <p:nvPr/>
          </p:nvSpPr>
          <p:spPr bwMode="auto">
            <a:xfrm>
              <a:off x="3563888" y="5711478"/>
              <a:ext cx="165618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b="1">
                  <a:solidFill>
                    <a:srgbClr val="00B050"/>
                  </a:solidFill>
                  <a:latin typeface="Calibri" pitchFamily="-1" charset="0"/>
                </a:rPr>
                <a:t>TF2</a:t>
              </a:r>
            </a:p>
            <a:p>
              <a:pPr algn="ctr"/>
              <a:r>
                <a:rPr lang="fr-FR">
                  <a:solidFill>
                    <a:srgbClr val="00B050"/>
                  </a:solidFill>
                  <a:latin typeface="Calibri" pitchFamily="-1" charset="0"/>
                </a:rPr>
                <a:t>Gas Advocacy	</a:t>
              </a:r>
            </a:p>
          </p:txBody>
        </p:sp>
        <p:sp>
          <p:nvSpPr>
            <p:cNvPr id="18472" name="Rectangle 8"/>
            <p:cNvSpPr>
              <a:spLocks noChangeArrowheads="1"/>
            </p:cNvSpPr>
            <p:nvPr/>
          </p:nvSpPr>
          <p:spPr bwMode="auto">
            <a:xfrm>
              <a:off x="5796136" y="5720189"/>
              <a:ext cx="173022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b="1">
                  <a:solidFill>
                    <a:srgbClr val="00B050"/>
                  </a:solidFill>
                  <a:latin typeface="Calibri" pitchFamily="-1" charset="0"/>
                </a:rPr>
                <a:t>TF3</a:t>
              </a:r>
            </a:p>
            <a:p>
              <a:pPr algn="ctr"/>
              <a:r>
                <a:rPr lang="fr-FR">
                  <a:solidFill>
                    <a:srgbClr val="00B050"/>
                  </a:solidFill>
                  <a:latin typeface="Calibri" pitchFamily="-1" charset="0"/>
                </a:rPr>
                <a:t>Geopolitics</a:t>
              </a:r>
            </a:p>
          </p:txBody>
        </p:sp>
        <p:cxnSp>
          <p:nvCxnSpPr>
            <p:cNvPr id="109" name="Connecteur droit 108"/>
            <p:cNvCxnSpPr/>
            <p:nvPr/>
          </p:nvCxnSpPr>
          <p:spPr bwMode="auto">
            <a:xfrm>
              <a:off x="3635126" y="6380972"/>
              <a:ext cx="1549509" cy="0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109"/>
            <p:cNvCxnSpPr/>
            <p:nvPr/>
          </p:nvCxnSpPr>
          <p:spPr bwMode="auto">
            <a:xfrm>
              <a:off x="1188617" y="6371453"/>
              <a:ext cx="2014678" cy="9519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/>
            <p:cNvCxnSpPr/>
            <p:nvPr/>
          </p:nvCxnSpPr>
          <p:spPr bwMode="auto">
            <a:xfrm flipV="1">
              <a:off x="5941926" y="6380972"/>
              <a:ext cx="1438376" cy="0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e 116"/>
          <p:cNvGrpSpPr>
            <a:grpSpLocks/>
          </p:cNvGrpSpPr>
          <p:nvPr/>
        </p:nvGrpSpPr>
        <p:grpSpPr bwMode="auto">
          <a:xfrm>
            <a:off x="500063" y="2565400"/>
            <a:ext cx="8248650" cy="1295400"/>
            <a:chOff x="179512" y="2564904"/>
            <a:chExt cx="8568952" cy="1296144"/>
          </a:xfrm>
        </p:grpSpPr>
        <p:grpSp>
          <p:nvGrpSpPr>
            <p:cNvPr id="5" name="Groupe 114"/>
            <p:cNvGrpSpPr>
              <a:grpSpLocks/>
            </p:cNvGrpSpPr>
            <p:nvPr/>
          </p:nvGrpSpPr>
          <p:grpSpPr bwMode="auto">
            <a:xfrm>
              <a:off x="359268" y="2729245"/>
              <a:ext cx="8286949" cy="1059795"/>
              <a:chOff x="359268" y="2492896"/>
              <a:chExt cx="8286949" cy="1059795"/>
            </a:xfrm>
          </p:grpSpPr>
          <p:sp>
            <p:nvSpPr>
              <p:cNvPr id="18456" name="Rectangle 8"/>
              <p:cNvSpPr>
                <a:spLocks noChangeArrowheads="1"/>
              </p:cNvSpPr>
              <p:nvPr/>
            </p:nvSpPr>
            <p:spPr bwMode="auto">
              <a:xfrm>
                <a:off x="3599285" y="2492896"/>
                <a:ext cx="1656184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fr-FR" b="1">
                    <a:solidFill>
                      <a:srgbClr val="1E3F73"/>
                    </a:solidFill>
                    <a:latin typeface="Calibri" pitchFamily="-1" charset="0"/>
                  </a:rPr>
                  <a:t>WOC 3</a:t>
                </a:r>
              </a:p>
              <a:p>
                <a:pPr algn="ctr"/>
                <a:r>
                  <a:rPr lang="fr-FR">
                    <a:solidFill>
                      <a:srgbClr val="1E3F73"/>
                    </a:solidFill>
                    <a:latin typeface="Calibri" pitchFamily="-1" charset="0"/>
                  </a:rPr>
                  <a:t>Transmission</a:t>
                </a:r>
              </a:p>
            </p:txBody>
          </p:sp>
          <p:sp>
            <p:nvSpPr>
              <p:cNvPr id="18457" name="Rectangle 8"/>
              <p:cNvSpPr>
                <a:spLocks noChangeArrowheads="1"/>
              </p:cNvSpPr>
              <p:nvPr/>
            </p:nvSpPr>
            <p:spPr bwMode="auto">
              <a:xfrm>
                <a:off x="5399443" y="2492896"/>
                <a:ext cx="151221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fr-FR" b="1">
                    <a:solidFill>
                      <a:srgbClr val="1E3F73"/>
                    </a:solidFill>
                    <a:latin typeface="Calibri" pitchFamily="-1" charset="0"/>
                  </a:rPr>
                  <a:t>WOC 4</a:t>
                </a:r>
              </a:p>
              <a:p>
                <a:pPr algn="ctr"/>
                <a:r>
                  <a:rPr lang="fr-FR">
                    <a:solidFill>
                      <a:srgbClr val="1E3F73"/>
                    </a:solidFill>
                    <a:latin typeface="Calibri" pitchFamily="-1" charset="0"/>
                  </a:rPr>
                  <a:t>Distribution</a:t>
                </a:r>
              </a:p>
            </p:txBody>
          </p:sp>
          <p:sp>
            <p:nvSpPr>
              <p:cNvPr id="18458" name="Rectangle 8"/>
              <p:cNvSpPr>
                <a:spLocks noChangeArrowheads="1"/>
              </p:cNvSpPr>
              <p:nvPr/>
            </p:nvSpPr>
            <p:spPr bwMode="auto">
              <a:xfrm>
                <a:off x="7127635" y="2492896"/>
                <a:ext cx="1512209" cy="6467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fr-FR" b="1">
                    <a:solidFill>
                      <a:srgbClr val="1E3F73"/>
                    </a:solidFill>
                    <a:latin typeface="Calibri" pitchFamily="-1" charset="0"/>
                  </a:rPr>
                  <a:t>WOC 5</a:t>
                </a:r>
              </a:p>
              <a:p>
                <a:pPr algn="ctr"/>
                <a:r>
                  <a:rPr lang="en-GB">
                    <a:solidFill>
                      <a:srgbClr val="1E3F73"/>
                    </a:solidFill>
                    <a:latin typeface="Calibri" pitchFamily="-1" charset="0"/>
                  </a:rPr>
                  <a:t>Gas use</a:t>
                </a:r>
                <a:endParaRPr lang="en-GB">
                  <a:solidFill>
                    <a:srgbClr val="FF0000"/>
                  </a:solidFill>
                  <a:latin typeface="Calibri" pitchFamily="-1" charset="0"/>
                </a:endParaRPr>
              </a:p>
            </p:txBody>
          </p:sp>
          <p:cxnSp>
            <p:nvCxnSpPr>
              <p:cNvPr id="57" name="Connecteur droit 56"/>
              <p:cNvCxnSpPr/>
              <p:nvPr/>
            </p:nvCxnSpPr>
            <p:spPr bwMode="auto">
              <a:xfrm>
                <a:off x="2089221" y="3140233"/>
                <a:ext cx="1005978" cy="0"/>
              </a:xfrm>
              <a:prstGeom prst="line">
                <a:avLst/>
              </a:prstGeom>
              <a:ln w="28575">
                <a:solidFill>
                  <a:srgbClr val="1E3F73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cteur droit 59"/>
              <p:cNvCxnSpPr/>
              <p:nvPr/>
            </p:nvCxnSpPr>
            <p:spPr bwMode="auto">
              <a:xfrm>
                <a:off x="5544177" y="3140233"/>
                <a:ext cx="1222016" cy="0"/>
              </a:xfrm>
              <a:prstGeom prst="line">
                <a:avLst/>
              </a:prstGeom>
              <a:ln w="28575">
                <a:solidFill>
                  <a:srgbClr val="1E3F73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cteur droit 60"/>
              <p:cNvCxnSpPr/>
              <p:nvPr/>
            </p:nvCxnSpPr>
            <p:spPr bwMode="auto">
              <a:xfrm flipV="1">
                <a:off x="7272480" y="3129114"/>
                <a:ext cx="1222016" cy="11119"/>
              </a:xfrm>
              <a:prstGeom prst="line">
                <a:avLst/>
              </a:prstGeom>
              <a:ln w="28575">
                <a:solidFill>
                  <a:srgbClr val="1E3F73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62" name="Rectangle 1"/>
              <p:cNvSpPr>
                <a:spLocks noChangeArrowheads="1"/>
              </p:cNvSpPr>
              <p:nvPr/>
            </p:nvSpPr>
            <p:spPr bwMode="auto">
              <a:xfrm>
                <a:off x="2123728" y="3244914"/>
                <a:ext cx="460851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fr-FR" sz="1400" b="1" i="1">
                    <a:solidFill>
                      <a:srgbClr val="1E3F73"/>
                    </a:solidFill>
                    <a:latin typeface="Calibri" pitchFamily="-1" charset="0"/>
                  </a:rPr>
                  <a:t>GAS CHAIN</a:t>
                </a:r>
              </a:p>
            </p:txBody>
          </p:sp>
          <p:cxnSp>
            <p:nvCxnSpPr>
              <p:cNvPr id="73" name="Connecteur droit 72"/>
              <p:cNvCxnSpPr/>
              <p:nvPr/>
            </p:nvCxnSpPr>
            <p:spPr>
              <a:xfrm flipH="1">
                <a:off x="359268" y="3284778"/>
                <a:ext cx="8278703" cy="0"/>
              </a:xfrm>
              <a:prstGeom prst="line">
                <a:avLst/>
              </a:prstGeom>
              <a:ln w="19050">
                <a:solidFill>
                  <a:srgbClr val="1E3F7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Connecteur droit 75"/>
              <p:cNvCxnSpPr/>
              <p:nvPr/>
            </p:nvCxnSpPr>
            <p:spPr>
              <a:xfrm>
                <a:off x="8646217" y="3129114"/>
                <a:ext cx="0" cy="155664"/>
              </a:xfrm>
              <a:prstGeom prst="line">
                <a:avLst/>
              </a:prstGeom>
              <a:ln w="19050">
                <a:solidFill>
                  <a:srgbClr val="1E3F7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onnecteur droit 80"/>
              <p:cNvCxnSpPr/>
              <p:nvPr/>
            </p:nvCxnSpPr>
            <p:spPr>
              <a:xfrm>
                <a:off x="359268" y="3129114"/>
                <a:ext cx="0" cy="155664"/>
              </a:xfrm>
              <a:prstGeom prst="line">
                <a:avLst/>
              </a:prstGeom>
              <a:ln w="19050">
                <a:solidFill>
                  <a:srgbClr val="1E3F7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66" name="Rectangle 8"/>
              <p:cNvSpPr>
                <a:spLocks noChangeArrowheads="1"/>
              </p:cNvSpPr>
              <p:nvPr/>
            </p:nvSpPr>
            <p:spPr bwMode="auto">
              <a:xfrm>
                <a:off x="466360" y="2492896"/>
                <a:ext cx="1116701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fr-FR" b="1">
                    <a:solidFill>
                      <a:srgbClr val="1E3F73"/>
                    </a:solidFill>
                    <a:latin typeface="Calibri" pitchFamily="-1" charset="0"/>
                  </a:rPr>
                  <a:t>WOC 1</a:t>
                </a:r>
              </a:p>
              <a:p>
                <a:pPr algn="ctr"/>
                <a:r>
                  <a:rPr lang="fr-FR">
                    <a:solidFill>
                      <a:srgbClr val="1E3F73"/>
                    </a:solidFill>
                    <a:latin typeface="Calibri" pitchFamily="-1" charset="0"/>
                  </a:rPr>
                  <a:t>E&amp;P</a:t>
                </a:r>
              </a:p>
            </p:txBody>
          </p:sp>
          <p:cxnSp>
            <p:nvCxnSpPr>
              <p:cNvPr id="30" name="Connecteur droit 29"/>
              <p:cNvCxnSpPr/>
              <p:nvPr/>
            </p:nvCxnSpPr>
            <p:spPr bwMode="auto">
              <a:xfrm>
                <a:off x="506042" y="3151352"/>
                <a:ext cx="1005978" cy="0"/>
              </a:xfrm>
              <a:prstGeom prst="line">
                <a:avLst/>
              </a:prstGeom>
              <a:ln w="28575">
                <a:solidFill>
                  <a:srgbClr val="1E3F73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68" name="Rectangle 8"/>
              <p:cNvSpPr>
                <a:spLocks noChangeArrowheads="1"/>
              </p:cNvSpPr>
              <p:nvPr/>
            </p:nvSpPr>
            <p:spPr bwMode="auto">
              <a:xfrm>
                <a:off x="2050536" y="2492896"/>
                <a:ext cx="1116701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fr-FR" b="1">
                    <a:solidFill>
                      <a:srgbClr val="1E3F73"/>
                    </a:solidFill>
                    <a:latin typeface="Calibri" pitchFamily="-1" charset="0"/>
                  </a:rPr>
                  <a:t>WOC 2</a:t>
                </a:r>
              </a:p>
              <a:p>
                <a:pPr algn="ctr"/>
                <a:r>
                  <a:rPr lang="fr-FR">
                    <a:solidFill>
                      <a:srgbClr val="1E3F73"/>
                    </a:solidFill>
                    <a:latin typeface="Calibri" pitchFamily="-1" charset="0"/>
                  </a:rPr>
                  <a:t>Storage</a:t>
                </a:r>
              </a:p>
            </p:txBody>
          </p:sp>
          <p:cxnSp>
            <p:nvCxnSpPr>
              <p:cNvPr id="100" name="Connecteur droit 99"/>
              <p:cNvCxnSpPr/>
              <p:nvPr/>
            </p:nvCxnSpPr>
            <p:spPr bwMode="auto">
              <a:xfrm>
                <a:off x="3672399" y="3140233"/>
                <a:ext cx="1502370" cy="11118"/>
              </a:xfrm>
              <a:prstGeom prst="line">
                <a:avLst/>
              </a:prstGeom>
              <a:ln w="28575">
                <a:solidFill>
                  <a:srgbClr val="1E3F73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6" name="Rectangle 115"/>
            <p:cNvSpPr/>
            <p:nvPr/>
          </p:nvSpPr>
          <p:spPr>
            <a:xfrm>
              <a:off x="179512" y="2564904"/>
              <a:ext cx="8568952" cy="1296144"/>
            </a:xfrm>
            <a:prstGeom prst="rect">
              <a:avLst/>
            </a:prstGeom>
            <a:noFill/>
            <a:ln>
              <a:solidFill>
                <a:srgbClr val="1E3F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84" charset="0"/>
                <a:cs typeface="Arial" pitchFamily="-84" charset="0"/>
              </a:endParaRPr>
            </a:p>
          </p:txBody>
        </p:sp>
      </p:grpSp>
      <p:grpSp>
        <p:nvGrpSpPr>
          <p:cNvPr id="6" name="Groupe 118"/>
          <p:cNvGrpSpPr>
            <a:grpSpLocks/>
          </p:cNvGrpSpPr>
          <p:nvPr/>
        </p:nvGrpSpPr>
        <p:grpSpPr bwMode="auto">
          <a:xfrm>
            <a:off x="388938" y="3941763"/>
            <a:ext cx="8359775" cy="1790700"/>
            <a:chOff x="388267" y="3942536"/>
            <a:chExt cx="8360197" cy="1790720"/>
          </a:xfrm>
        </p:grpSpPr>
        <p:grpSp>
          <p:nvGrpSpPr>
            <p:cNvPr id="7" name="Groupe 104"/>
            <p:cNvGrpSpPr>
              <a:grpSpLocks/>
            </p:cNvGrpSpPr>
            <p:nvPr/>
          </p:nvGrpSpPr>
          <p:grpSpPr bwMode="auto">
            <a:xfrm>
              <a:off x="388267" y="3983286"/>
              <a:ext cx="8290181" cy="1462628"/>
              <a:chOff x="388267" y="3839270"/>
              <a:chExt cx="8290181" cy="1462628"/>
            </a:xfrm>
          </p:grpSpPr>
          <p:sp>
            <p:nvSpPr>
              <p:cNvPr id="18442" name="Rectangle 8"/>
              <p:cNvSpPr>
                <a:spLocks noChangeArrowheads="1"/>
              </p:cNvSpPr>
              <p:nvPr/>
            </p:nvSpPr>
            <p:spPr bwMode="auto">
              <a:xfrm>
                <a:off x="388267" y="3852337"/>
                <a:ext cx="166543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fr-FR" b="1">
                    <a:solidFill>
                      <a:srgbClr val="FF0000"/>
                    </a:solidFill>
                    <a:latin typeface="Calibri" pitchFamily="-1" charset="0"/>
                  </a:rPr>
                  <a:t>PGC A</a:t>
                </a:r>
              </a:p>
              <a:p>
                <a:pPr algn="ctr"/>
                <a:r>
                  <a:rPr lang="fr-FR">
                    <a:solidFill>
                      <a:srgbClr val="FF0000"/>
                    </a:solidFill>
                    <a:latin typeface="Calibri" pitchFamily="-1" charset="0"/>
                  </a:rPr>
                  <a:t>Sustainability</a:t>
                </a:r>
              </a:p>
            </p:txBody>
          </p:sp>
          <p:sp>
            <p:nvSpPr>
              <p:cNvPr id="18443" name="Rectangle 8"/>
              <p:cNvSpPr>
                <a:spLocks noChangeArrowheads="1"/>
              </p:cNvSpPr>
              <p:nvPr/>
            </p:nvSpPr>
            <p:spPr bwMode="auto">
              <a:xfrm>
                <a:off x="2819608" y="3839270"/>
                <a:ext cx="1229887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fr-FR" b="1">
                    <a:solidFill>
                      <a:srgbClr val="FF0000"/>
                    </a:solidFill>
                    <a:latin typeface="Calibri" pitchFamily="-1" charset="0"/>
                  </a:rPr>
                  <a:t>PGC B</a:t>
                </a:r>
              </a:p>
              <a:p>
                <a:pPr algn="ctr"/>
                <a:r>
                  <a:rPr lang="fr-FR">
                    <a:solidFill>
                      <a:srgbClr val="FF0000"/>
                    </a:solidFill>
                    <a:latin typeface="Calibri" pitchFamily="-1" charset="0"/>
                  </a:rPr>
                  <a:t>Strategy</a:t>
                </a:r>
              </a:p>
            </p:txBody>
          </p:sp>
          <p:sp>
            <p:nvSpPr>
              <p:cNvPr id="18444" name="Rectangle 8"/>
              <p:cNvSpPr>
                <a:spLocks noChangeArrowheads="1"/>
              </p:cNvSpPr>
              <p:nvPr/>
            </p:nvSpPr>
            <p:spPr bwMode="auto">
              <a:xfrm>
                <a:off x="4852766" y="3847981"/>
                <a:ext cx="1665484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fr-FR" b="1">
                    <a:solidFill>
                      <a:srgbClr val="FF0000"/>
                    </a:solidFill>
                    <a:latin typeface="Calibri" pitchFamily="-1" charset="0"/>
                  </a:rPr>
                  <a:t>PGC C</a:t>
                </a:r>
              </a:p>
              <a:p>
                <a:pPr algn="ctr"/>
                <a:r>
                  <a:rPr lang="fr-FR">
                    <a:solidFill>
                      <a:srgbClr val="FF0000"/>
                    </a:solidFill>
                    <a:latin typeface="Calibri" pitchFamily="-1" charset="0"/>
                  </a:rPr>
                  <a:t>Gas Markets</a:t>
                </a:r>
              </a:p>
            </p:txBody>
          </p:sp>
          <p:sp>
            <p:nvSpPr>
              <p:cNvPr id="18445" name="Rectangle 8"/>
              <p:cNvSpPr>
                <a:spLocks noChangeArrowheads="1"/>
              </p:cNvSpPr>
              <p:nvPr/>
            </p:nvSpPr>
            <p:spPr bwMode="auto">
              <a:xfrm>
                <a:off x="7012964" y="3862789"/>
                <a:ext cx="1665484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fr-FR" b="1">
                    <a:solidFill>
                      <a:srgbClr val="FF0000"/>
                    </a:solidFill>
                    <a:latin typeface="Calibri" pitchFamily="-1" charset="0"/>
                  </a:rPr>
                  <a:t>PGC D</a:t>
                </a:r>
              </a:p>
              <a:p>
                <a:pPr algn="ctr"/>
                <a:r>
                  <a:rPr lang="fr-FR">
                    <a:solidFill>
                      <a:srgbClr val="FF0000"/>
                    </a:solidFill>
                    <a:latin typeface="Calibri" pitchFamily="-1" charset="0"/>
                  </a:rPr>
                  <a:t>LNG</a:t>
                </a:r>
              </a:p>
            </p:txBody>
          </p:sp>
          <p:sp>
            <p:nvSpPr>
              <p:cNvPr id="18446" name="Rectangle 8"/>
              <p:cNvSpPr>
                <a:spLocks noChangeArrowheads="1"/>
              </p:cNvSpPr>
              <p:nvPr/>
            </p:nvSpPr>
            <p:spPr bwMode="auto">
              <a:xfrm>
                <a:off x="6143255" y="4644425"/>
                <a:ext cx="1665484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fr-FR" b="1">
                    <a:solidFill>
                      <a:srgbClr val="FF0000"/>
                    </a:solidFill>
                    <a:latin typeface="Calibri" pitchFamily="-1" charset="0"/>
                  </a:rPr>
                  <a:t>PGC F</a:t>
                </a:r>
              </a:p>
              <a:p>
                <a:pPr algn="ctr"/>
                <a:r>
                  <a:rPr lang="fr-FR">
                    <a:solidFill>
                      <a:srgbClr val="FF0000"/>
                    </a:solidFill>
                    <a:latin typeface="Calibri" pitchFamily="-1" charset="0"/>
                  </a:rPr>
                  <a:t>R D &amp; I</a:t>
                </a:r>
              </a:p>
            </p:txBody>
          </p:sp>
          <p:sp>
            <p:nvSpPr>
              <p:cNvPr id="18447" name="Rectangle 8"/>
              <p:cNvSpPr>
                <a:spLocks noChangeArrowheads="1"/>
              </p:cNvSpPr>
              <p:nvPr/>
            </p:nvSpPr>
            <p:spPr bwMode="auto">
              <a:xfrm>
                <a:off x="1570993" y="4644424"/>
                <a:ext cx="197739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fr-FR" b="1">
                    <a:solidFill>
                      <a:srgbClr val="FF0000"/>
                    </a:solidFill>
                    <a:latin typeface="Calibri" pitchFamily="-1" charset="0"/>
                  </a:rPr>
                  <a:t>PGC E</a:t>
                </a:r>
              </a:p>
              <a:p>
                <a:pPr algn="ctr"/>
                <a:r>
                  <a:rPr lang="fr-FR">
                    <a:solidFill>
                      <a:srgbClr val="FF0000"/>
                    </a:solidFill>
                    <a:latin typeface="Calibri" pitchFamily="-1" charset="0"/>
                  </a:rPr>
                  <a:t>Marketing &amp; Com</a:t>
                </a:r>
              </a:p>
            </p:txBody>
          </p:sp>
          <p:cxnSp>
            <p:nvCxnSpPr>
              <p:cNvPr id="92" name="Connecteur droit 91"/>
              <p:cNvCxnSpPr/>
              <p:nvPr/>
            </p:nvCxnSpPr>
            <p:spPr bwMode="auto">
              <a:xfrm>
                <a:off x="2955383" y="4509727"/>
                <a:ext cx="968424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Connecteur droit 92"/>
              <p:cNvCxnSpPr/>
              <p:nvPr/>
            </p:nvCxnSpPr>
            <p:spPr bwMode="auto">
              <a:xfrm>
                <a:off x="523211" y="4508139"/>
                <a:ext cx="138437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Connecteur droit 94"/>
              <p:cNvCxnSpPr/>
              <p:nvPr/>
            </p:nvCxnSpPr>
            <p:spPr bwMode="auto">
              <a:xfrm>
                <a:off x="4987486" y="4508139"/>
                <a:ext cx="138437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necteur droit 95"/>
              <p:cNvCxnSpPr/>
              <p:nvPr/>
            </p:nvCxnSpPr>
            <p:spPr bwMode="auto">
              <a:xfrm>
                <a:off x="7313291" y="4508139"/>
                <a:ext cx="100335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onnecteur droit 97"/>
              <p:cNvCxnSpPr/>
              <p:nvPr/>
            </p:nvCxnSpPr>
            <p:spPr bwMode="auto">
              <a:xfrm>
                <a:off x="6508388" y="5301898"/>
                <a:ext cx="866819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necteur droit 98"/>
              <p:cNvCxnSpPr/>
              <p:nvPr/>
            </p:nvCxnSpPr>
            <p:spPr bwMode="auto">
              <a:xfrm>
                <a:off x="1672619" y="5297136"/>
                <a:ext cx="1733637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8" name="Rectangle 117"/>
            <p:cNvSpPr/>
            <p:nvPr/>
          </p:nvSpPr>
          <p:spPr>
            <a:xfrm>
              <a:off x="499398" y="3942536"/>
              <a:ext cx="8249066" cy="17907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Arial" pitchFamily="-84" charset="0"/>
                <a:cs typeface="Arial" pitchFamily="-84" charset="0"/>
              </a:endParaRPr>
            </a:p>
          </p:txBody>
        </p:sp>
      </p:grpSp>
      <p:sp>
        <p:nvSpPr>
          <p:cNvPr id="120" name="Rectangle 119"/>
          <p:cNvSpPr/>
          <p:nvPr/>
        </p:nvSpPr>
        <p:spPr>
          <a:xfrm>
            <a:off x="1000125" y="5805488"/>
            <a:ext cx="6786563" cy="100806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77888" y="0"/>
            <a:ext cx="7265987" cy="1143000"/>
          </a:xfrm>
        </p:spPr>
        <p:txBody>
          <a:bodyPr/>
          <a:lstStyle/>
          <a:p>
            <a:pPr eaLnBrk="1" hangingPunct="1"/>
            <a:r>
              <a:rPr lang="fr-FR" sz="2800" smtClean="0">
                <a:solidFill>
                  <a:srgbClr val="17375E"/>
                </a:solidFill>
                <a:latin typeface="Arial Black" pitchFamily="-1" charset="0"/>
              </a:rPr>
              <a:t>IGU Committee and TF</a:t>
            </a:r>
            <a:r>
              <a:rPr lang="nb-NO" sz="2800" smtClean="0">
                <a:solidFill>
                  <a:srgbClr val="17375E"/>
                </a:solidFill>
                <a:latin typeface="Arial Black" pitchFamily="-1" charset="0"/>
              </a:rPr>
              <a:t> </a:t>
            </a:r>
            <a:r>
              <a:rPr lang="fr-FR" sz="2800" smtClean="0">
                <a:solidFill>
                  <a:srgbClr val="17375E"/>
                </a:solidFill>
                <a:latin typeface="Arial Black" pitchFamily="-1" charset="0"/>
              </a:rPr>
              <a:t>Chairs </a:t>
            </a:r>
            <a:endParaRPr lang="nb-NO" sz="2800" smtClean="0">
              <a:solidFill>
                <a:srgbClr val="17375E"/>
              </a:solidFill>
              <a:latin typeface="Arial Black" pitchFamily="-1" charset="0"/>
            </a:endParaRPr>
          </a:p>
        </p:txBody>
      </p:sp>
      <p:sp>
        <p:nvSpPr>
          <p:cNvPr id="20483" name="ZoneTexte 1"/>
          <p:cNvSpPr txBox="1">
            <a:spLocks noChangeArrowheads="1"/>
          </p:cNvSpPr>
          <p:nvPr/>
        </p:nvSpPr>
        <p:spPr bwMode="auto">
          <a:xfrm>
            <a:off x="534988" y="1655763"/>
            <a:ext cx="8572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20448C"/>
                </a:solidFill>
              </a:rPr>
              <a:t>WOC 1</a:t>
            </a:r>
          </a:p>
        </p:txBody>
      </p:sp>
      <p:sp>
        <p:nvSpPr>
          <p:cNvPr id="20484" name="ZoneTexte 5"/>
          <p:cNvSpPr txBox="1">
            <a:spLocks noChangeArrowheads="1"/>
          </p:cNvSpPr>
          <p:nvPr/>
        </p:nvSpPr>
        <p:spPr bwMode="auto">
          <a:xfrm>
            <a:off x="534988" y="1935163"/>
            <a:ext cx="857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20448C"/>
                </a:solidFill>
              </a:rPr>
              <a:t>WOC 2</a:t>
            </a:r>
          </a:p>
        </p:txBody>
      </p:sp>
      <p:sp>
        <p:nvSpPr>
          <p:cNvPr id="20485" name="ZoneTexte 6"/>
          <p:cNvSpPr txBox="1">
            <a:spLocks noChangeArrowheads="1"/>
          </p:cNvSpPr>
          <p:nvPr/>
        </p:nvSpPr>
        <p:spPr bwMode="auto">
          <a:xfrm>
            <a:off x="534988" y="2214563"/>
            <a:ext cx="857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20448C"/>
                </a:solidFill>
              </a:rPr>
              <a:t>WOC 3</a:t>
            </a:r>
          </a:p>
        </p:txBody>
      </p:sp>
      <p:sp>
        <p:nvSpPr>
          <p:cNvPr id="20486" name="ZoneTexte 7"/>
          <p:cNvSpPr txBox="1">
            <a:spLocks noChangeArrowheads="1"/>
          </p:cNvSpPr>
          <p:nvPr/>
        </p:nvSpPr>
        <p:spPr bwMode="auto">
          <a:xfrm>
            <a:off x="534988" y="2492375"/>
            <a:ext cx="857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20448C"/>
                </a:solidFill>
              </a:rPr>
              <a:t>WOC 4</a:t>
            </a:r>
          </a:p>
        </p:txBody>
      </p:sp>
      <p:sp>
        <p:nvSpPr>
          <p:cNvPr id="20487" name="ZoneTexte 8"/>
          <p:cNvSpPr txBox="1">
            <a:spLocks noChangeArrowheads="1"/>
          </p:cNvSpPr>
          <p:nvPr/>
        </p:nvSpPr>
        <p:spPr bwMode="auto">
          <a:xfrm>
            <a:off x="534988" y="2771775"/>
            <a:ext cx="857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20448C"/>
                </a:solidFill>
              </a:rPr>
              <a:t>WOC 5</a:t>
            </a:r>
          </a:p>
        </p:txBody>
      </p:sp>
      <p:sp>
        <p:nvSpPr>
          <p:cNvPr id="20488" name="ZoneTexte 9"/>
          <p:cNvSpPr txBox="1">
            <a:spLocks noChangeArrowheads="1"/>
          </p:cNvSpPr>
          <p:nvPr/>
        </p:nvSpPr>
        <p:spPr bwMode="auto">
          <a:xfrm>
            <a:off x="534988" y="3049588"/>
            <a:ext cx="8112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20448C"/>
                </a:solidFill>
              </a:rPr>
              <a:t>PGC A</a:t>
            </a:r>
          </a:p>
        </p:txBody>
      </p:sp>
      <p:sp>
        <p:nvSpPr>
          <p:cNvPr id="20489" name="ZoneTexte 10"/>
          <p:cNvSpPr txBox="1">
            <a:spLocks noChangeArrowheads="1"/>
          </p:cNvSpPr>
          <p:nvPr/>
        </p:nvSpPr>
        <p:spPr bwMode="auto">
          <a:xfrm>
            <a:off x="534988" y="3328988"/>
            <a:ext cx="822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20448C"/>
                </a:solidFill>
              </a:rPr>
              <a:t>PGC B</a:t>
            </a:r>
          </a:p>
        </p:txBody>
      </p:sp>
      <p:sp>
        <p:nvSpPr>
          <p:cNvPr id="20490" name="ZoneTexte 11"/>
          <p:cNvSpPr txBox="1">
            <a:spLocks noChangeArrowheads="1"/>
          </p:cNvSpPr>
          <p:nvPr/>
        </p:nvSpPr>
        <p:spPr bwMode="auto">
          <a:xfrm>
            <a:off x="534988" y="3600450"/>
            <a:ext cx="8334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20448C"/>
                </a:solidFill>
              </a:rPr>
              <a:t>PGC C</a:t>
            </a:r>
          </a:p>
        </p:txBody>
      </p:sp>
      <p:sp>
        <p:nvSpPr>
          <p:cNvPr id="20491" name="ZoneTexte 12"/>
          <p:cNvSpPr txBox="1">
            <a:spLocks noChangeArrowheads="1"/>
          </p:cNvSpPr>
          <p:nvPr/>
        </p:nvSpPr>
        <p:spPr bwMode="auto">
          <a:xfrm>
            <a:off x="534988" y="4183063"/>
            <a:ext cx="8223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20448C"/>
                </a:solidFill>
              </a:rPr>
              <a:t>PGC E</a:t>
            </a:r>
          </a:p>
        </p:txBody>
      </p:sp>
      <p:sp>
        <p:nvSpPr>
          <p:cNvPr id="20492" name="ZoneTexte 13"/>
          <p:cNvSpPr txBox="1">
            <a:spLocks noChangeArrowheads="1"/>
          </p:cNvSpPr>
          <p:nvPr/>
        </p:nvSpPr>
        <p:spPr bwMode="auto">
          <a:xfrm>
            <a:off x="534988" y="4456113"/>
            <a:ext cx="8112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20448C"/>
                </a:solidFill>
              </a:rPr>
              <a:t>PGC F</a:t>
            </a:r>
          </a:p>
        </p:txBody>
      </p:sp>
      <p:sp>
        <p:nvSpPr>
          <p:cNvPr id="20493" name="ZoneTexte 14"/>
          <p:cNvSpPr txBox="1">
            <a:spLocks noChangeArrowheads="1"/>
          </p:cNvSpPr>
          <p:nvPr/>
        </p:nvSpPr>
        <p:spPr bwMode="auto">
          <a:xfrm>
            <a:off x="534988" y="3879850"/>
            <a:ext cx="8334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20448C"/>
                </a:solidFill>
              </a:rPr>
              <a:t>PGC D</a:t>
            </a:r>
          </a:p>
        </p:txBody>
      </p:sp>
      <p:sp>
        <p:nvSpPr>
          <p:cNvPr id="20494" name="ZoneTexte 15"/>
          <p:cNvSpPr txBox="1">
            <a:spLocks noChangeArrowheads="1"/>
          </p:cNvSpPr>
          <p:nvPr/>
        </p:nvSpPr>
        <p:spPr bwMode="auto">
          <a:xfrm>
            <a:off x="539750" y="4795838"/>
            <a:ext cx="6064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20448C"/>
                </a:solidFill>
              </a:rPr>
              <a:t>TF 1</a:t>
            </a:r>
          </a:p>
        </p:txBody>
      </p:sp>
      <p:sp>
        <p:nvSpPr>
          <p:cNvPr id="20495" name="ZoneTexte 16"/>
          <p:cNvSpPr txBox="1">
            <a:spLocks noChangeArrowheads="1"/>
          </p:cNvSpPr>
          <p:nvPr/>
        </p:nvSpPr>
        <p:spPr bwMode="auto">
          <a:xfrm>
            <a:off x="539750" y="5065713"/>
            <a:ext cx="6064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20448C"/>
                </a:solidFill>
              </a:rPr>
              <a:t>TF 2</a:t>
            </a:r>
          </a:p>
        </p:txBody>
      </p:sp>
      <p:sp>
        <p:nvSpPr>
          <p:cNvPr id="20496" name="ZoneTexte 17"/>
          <p:cNvSpPr txBox="1">
            <a:spLocks noChangeArrowheads="1"/>
          </p:cNvSpPr>
          <p:nvPr/>
        </p:nvSpPr>
        <p:spPr bwMode="auto">
          <a:xfrm>
            <a:off x="539750" y="5365750"/>
            <a:ext cx="6064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20448C"/>
                </a:solidFill>
              </a:rPr>
              <a:t>TF 3</a:t>
            </a:r>
          </a:p>
        </p:txBody>
      </p:sp>
      <p:sp>
        <p:nvSpPr>
          <p:cNvPr id="20497" name="ZoneTexte 18"/>
          <p:cNvSpPr txBox="1">
            <a:spLocks noChangeArrowheads="1"/>
          </p:cNvSpPr>
          <p:nvPr/>
        </p:nvSpPr>
        <p:spPr bwMode="auto">
          <a:xfrm>
            <a:off x="3003550" y="1935163"/>
            <a:ext cx="11826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20448C"/>
                </a:solidFill>
              </a:rPr>
              <a:t>SLOVAKIA</a:t>
            </a:r>
          </a:p>
        </p:txBody>
      </p:sp>
      <p:sp>
        <p:nvSpPr>
          <p:cNvPr id="20498" name="ZoneTexte 19"/>
          <p:cNvSpPr txBox="1">
            <a:spLocks noChangeArrowheads="1"/>
          </p:cNvSpPr>
          <p:nvPr/>
        </p:nvSpPr>
        <p:spPr bwMode="auto">
          <a:xfrm>
            <a:off x="3003550" y="2214563"/>
            <a:ext cx="13795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20448C"/>
                </a:solidFill>
              </a:rPr>
              <a:t>ARGENTINA</a:t>
            </a:r>
          </a:p>
        </p:txBody>
      </p:sp>
      <p:sp>
        <p:nvSpPr>
          <p:cNvPr id="20499" name="ZoneTexte 20"/>
          <p:cNvSpPr txBox="1">
            <a:spLocks noChangeArrowheads="1"/>
          </p:cNvSpPr>
          <p:nvPr/>
        </p:nvSpPr>
        <p:spPr bwMode="auto">
          <a:xfrm>
            <a:off x="3003550" y="2492375"/>
            <a:ext cx="1220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20448C"/>
                </a:solidFill>
              </a:rPr>
              <a:t>GERMANY</a:t>
            </a:r>
          </a:p>
        </p:txBody>
      </p:sp>
      <p:sp>
        <p:nvSpPr>
          <p:cNvPr id="20500" name="ZoneTexte 21"/>
          <p:cNvSpPr txBox="1">
            <a:spLocks noChangeArrowheads="1"/>
          </p:cNvSpPr>
          <p:nvPr/>
        </p:nvSpPr>
        <p:spPr bwMode="auto">
          <a:xfrm>
            <a:off x="3003550" y="2771775"/>
            <a:ext cx="946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20448C"/>
                </a:solidFill>
              </a:rPr>
              <a:t>RUSSIA</a:t>
            </a:r>
          </a:p>
        </p:txBody>
      </p:sp>
      <p:sp>
        <p:nvSpPr>
          <p:cNvPr id="20501" name="ZoneTexte 22"/>
          <p:cNvSpPr txBox="1">
            <a:spLocks noChangeArrowheads="1"/>
          </p:cNvSpPr>
          <p:nvPr/>
        </p:nvSpPr>
        <p:spPr bwMode="auto">
          <a:xfrm>
            <a:off x="3003550" y="3049588"/>
            <a:ext cx="828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20448C"/>
                </a:solidFill>
              </a:rPr>
              <a:t>JAPAN</a:t>
            </a:r>
          </a:p>
        </p:txBody>
      </p:sp>
      <p:sp>
        <p:nvSpPr>
          <p:cNvPr id="20502" name="ZoneTexte 23"/>
          <p:cNvSpPr txBox="1">
            <a:spLocks noChangeArrowheads="1"/>
          </p:cNvSpPr>
          <p:nvPr/>
        </p:nvSpPr>
        <p:spPr bwMode="auto">
          <a:xfrm>
            <a:off x="3003550" y="3328988"/>
            <a:ext cx="1073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20448C"/>
                </a:solidFill>
              </a:rPr>
              <a:t>ALGERIA</a:t>
            </a:r>
          </a:p>
        </p:txBody>
      </p:sp>
      <p:sp>
        <p:nvSpPr>
          <p:cNvPr id="20503" name="ZoneTexte 24"/>
          <p:cNvSpPr txBox="1">
            <a:spLocks noChangeArrowheads="1"/>
          </p:cNvSpPr>
          <p:nvPr/>
        </p:nvSpPr>
        <p:spPr bwMode="auto">
          <a:xfrm>
            <a:off x="3003550" y="3600450"/>
            <a:ext cx="9017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20448C"/>
                </a:solidFill>
              </a:rPr>
              <a:t>KOREA</a:t>
            </a:r>
          </a:p>
        </p:txBody>
      </p:sp>
      <p:sp>
        <p:nvSpPr>
          <p:cNvPr id="20504" name="ZoneTexte 25"/>
          <p:cNvSpPr txBox="1">
            <a:spLocks noChangeArrowheads="1"/>
          </p:cNvSpPr>
          <p:nvPr/>
        </p:nvSpPr>
        <p:spPr bwMode="auto">
          <a:xfrm>
            <a:off x="3003550" y="4183063"/>
            <a:ext cx="7842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20448C"/>
                </a:solidFill>
              </a:rPr>
              <a:t>SPAIN</a:t>
            </a:r>
          </a:p>
        </p:txBody>
      </p:sp>
      <p:sp>
        <p:nvSpPr>
          <p:cNvPr id="20505" name="ZoneTexte 26"/>
          <p:cNvSpPr txBox="1">
            <a:spLocks noChangeArrowheads="1"/>
          </p:cNvSpPr>
          <p:nvPr/>
        </p:nvSpPr>
        <p:spPr bwMode="auto">
          <a:xfrm>
            <a:off x="3003550" y="4456113"/>
            <a:ext cx="6048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20448C"/>
                </a:solidFill>
              </a:rPr>
              <a:t>USA</a:t>
            </a:r>
          </a:p>
        </p:txBody>
      </p:sp>
      <p:sp>
        <p:nvSpPr>
          <p:cNvPr id="20506" name="ZoneTexte 27"/>
          <p:cNvSpPr txBox="1">
            <a:spLocks noChangeArrowheads="1"/>
          </p:cNvSpPr>
          <p:nvPr/>
        </p:nvSpPr>
        <p:spPr bwMode="auto">
          <a:xfrm>
            <a:off x="3003550" y="3879850"/>
            <a:ext cx="2173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20448C"/>
                </a:solidFill>
              </a:rPr>
              <a:t>THE NETHERLANDS</a:t>
            </a:r>
          </a:p>
        </p:txBody>
      </p:sp>
      <p:sp>
        <p:nvSpPr>
          <p:cNvPr id="20507" name="ZoneTexte 28"/>
          <p:cNvSpPr txBox="1">
            <a:spLocks noChangeArrowheads="1"/>
          </p:cNvSpPr>
          <p:nvPr/>
        </p:nvSpPr>
        <p:spPr bwMode="auto">
          <a:xfrm>
            <a:off x="3000375" y="1647825"/>
            <a:ext cx="9001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20448C"/>
                </a:solidFill>
              </a:rPr>
              <a:t>BRAZIL</a:t>
            </a:r>
          </a:p>
        </p:txBody>
      </p:sp>
      <p:sp>
        <p:nvSpPr>
          <p:cNvPr id="20508" name="ZoneTexte 29"/>
          <p:cNvSpPr txBox="1">
            <a:spLocks noChangeArrowheads="1"/>
          </p:cNvSpPr>
          <p:nvPr/>
        </p:nvSpPr>
        <p:spPr bwMode="auto">
          <a:xfrm>
            <a:off x="5500688" y="1944688"/>
            <a:ext cx="19192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20448C"/>
                </a:solidFill>
              </a:rPr>
              <a:t>LADISLAV GORYL</a:t>
            </a:r>
          </a:p>
        </p:txBody>
      </p:sp>
      <p:sp>
        <p:nvSpPr>
          <p:cNvPr id="20509" name="ZoneTexte 30"/>
          <p:cNvSpPr txBox="1">
            <a:spLocks noChangeArrowheads="1"/>
          </p:cNvSpPr>
          <p:nvPr/>
        </p:nvSpPr>
        <p:spPr bwMode="auto">
          <a:xfrm>
            <a:off x="5500688" y="2222500"/>
            <a:ext cx="21653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20448C"/>
                </a:solidFill>
              </a:rPr>
              <a:t>BENJAMIN GUZMAN</a:t>
            </a:r>
          </a:p>
        </p:txBody>
      </p:sp>
      <p:sp>
        <p:nvSpPr>
          <p:cNvPr id="20510" name="ZoneTexte 31"/>
          <p:cNvSpPr txBox="1">
            <a:spLocks noChangeArrowheads="1"/>
          </p:cNvSpPr>
          <p:nvPr/>
        </p:nvSpPr>
        <p:spPr bwMode="auto">
          <a:xfrm>
            <a:off x="5500688" y="2501900"/>
            <a:ext cx="18923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20448C"/>
                </a:solidFill>
              </a:rPr>
              <a:t>DIETMAR SPOHN</a:t>
            </a:r>
          </a:p>
        </p:txBody>
      </p:sp>
      <p:sp>
        <p:nvSpPr>
          <p:cNvPr id="20511" name="ZoneTexte 32"/>
          <p:cNvSpPr txBox="1">
            <a:spLocks noChangeArrowheads="1"/>
          </p:cNvSpPr>
          <p:nvPr/>
        </p:nvSpPr>
        <p:spPr bwMode="auto">
          <a:xfrm>
            <a:off x="5500688" y="2781300"/>
            <a:ext cx="19034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20448C"/>
                </a:solidFill>
              </a:rPr>
              <a:t>EUGENE PRONIN</a:t>
            </a:r>
          </a:p>
        </p:txBody>
      </p:sp>
      <p:sp>
        <p:nvSpPr>
          <p:cNvPr id="20512" name="ZoneTexte 33"/>
          <p:cNvSpPr txBox="1">
            <a:spLocks noChangeArrowheads="1"/>
          </p:cNvSpPr>
          <p:nvPr/>
        </p:nvSpPr>
        <p:spPr bwMode="auto">
          <a:xfrm>
            <a:off x="5500688" y="3059113"/>
            <a:ext cx="2190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20448C"/>
                </a:solidFill>
              </a:rPr>
              <a:t>SATHOSHI YOSHIDA</a:t>
            </a:r>
          </a:p>
        </p:txBody>
      </p:sp>
      <p:sp>
        <p:nvSpPr>
          <p:cNvPr id="20513" name="ZoneTexte 34"/>
          <p:cNvSpPr txBox="1">
            <a:spLocks noChangeArrowheads="1"/>
          </p:cNvSpPr>
          <p:nvPr/>
        </p:nvSpPr>
        <p:spPr bwMode="auto">
          <a:xfrm>
            <a:off x="5500688" y="3338513"/>
            <a:ext cx="14366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20448C"/>
                </a:solidFill>
              </a:rPr>
              <a:t>FETHI ARABI</a:t>
            </a:r>
          </a:p>
        </p:txBody>
      </p:sp>
      <p:sp>
        <p:nvSpPr>
          <p:cNvPr id="20514" name="ZoneTexte 35"/>
          <p:cNvSpPr txBox="1">
            <a:spLocks noChangeArrowheads="1"/>
          </p:cNvSpPr>
          <p:nvPr/>
        </p:nvSpPr>
        <p:spPr bwMode="auto">
          <a:xfrm>
            <a:off x="5500688" y="3609975"/>
            <a:ext cx="16240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20448C"/>
                </a:solidFill>
              </a:rPr>
              <a:t>GI CHUL JUNG</a:t>
            </a:r>
          </a:p>
        </p:txBody>
      </p:sp>
      <p:sp>
        <p:nvSpPr>
          <p:cNvPr id="20515" name="ZoneTexte 36"/>
          <p:cNvSpPr txBox="1">
            <a:spLocks noChangeArrowheads="1"/>
          </p:cNvSpPr>
          <p:nvPr/>
        </p:nvSpPr>
        <p:spPr bwMode="auto">
          <a:xfrm>
            <a:off x="5500688" y="4143375"/>
            <a:ext cx="22367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20448C"/>
                </a:solidFill>
              </a:rPr>
              <a:t>ALFREDO INGELMO</a:t>
            </a:r>
          </a:p>
        </p:txBody>
      </p:sp>
      <p:sp>
        <p:nvSpPr>
          <p:cNvPr id="20516" name="ZoneTexte 37"/>
          <p:cNvSpPr txBox="1">
            <a:spLocks noChangeArrowheads="1"/>
          </p:cNvSpPr>
          <p:nvPr/>
        </p:nvSpPr>
        <p:spPr bwMode="auto">
          <a:xfrm>
            <a:off x="5500688" y="4429125"/>
            <a:ext cx="17875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20448C"/>
                </a:solidFill>
              </a:rPr>
              <a:t>JACK LEWNARD</a:t>
            </a:r>
          </a:p>
        </p:txBody>
      </p:sp>
      <p:sp>
        <p:nvSpPr>
          <p:cNvPr id="20517" name="ZoneTexte 38"/>
          <p:cNvSpPr txBox="1">
            <a:spLocks noChangeArrowheads="1"/>
          </p:cNvSpPr>
          <p:nvPr/>
        </p:nvSpPr>
        <p:spPr bwMode="auto">
          <a:xfrm>
            <a:off x="5500688" y="3889375"/>
            <a:ext cx="21732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20448C"/>
                </a:solidFill>
              </a:rPr>
              <a:t>DIRK VAN SLOOTEN</a:t>
            </a:r>
          </a:p>
        </p:txBody>
      </p:sp>
      <p:sp>
        <p:nvSpPr>
          <p:cNvPr id="20518" name="ZoneTexte 39"/>
          <p:cNvSpPr txBox="1">
            <a:spLocks noChangeArrowheads="1"/>
          </p:cNvSpPr>
          <p:nvPr/>
        </p:nvSpPr>
        <p:spPr bwMode="auto">
          <a:xfrm>
            <a:off x="5507038" y="1655763"/>
            <a:ext cx="1641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20448C"/>
                </a:solidFill>
              </a:rPr>
              <a:t>DENIS DINELLI</a:t>
            </a:r>
          </a:p>
        </p:txBody>
      </p:sp>
      <p:sp>
        <p:nvSpPr>
          <p:cNvPr id="20519" name="ZoneTexte 40"/>
          <p:cNvSpPr txBox="1">
            <a:spLocks noChangeArrowheads="1"/>
          </p:cNvSpPr>
          <p:nvPr/>
        </p:nvSpPr>
        <p:spPr bwMode="auto">
          <a:xfrm>
            <a:off x="5500688" y="5091113"/>
            <a:ext cx="2273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20448C"/>
                </a:solidFill>
              </a:rPr>
              <a:t>MICHELE PIZZOLATO</a:t>
            </a:r>
          </a:p>
        </p:txBody>
      </p:sp>
      <p:sp>
        <p:nvSpPr>
          <p:cNvPr id="20520" name="ZoneTexte 41"/>
          <p:cNvSpPr txBox="1">
            <a:spLocks noChangeArrowheads="1"/>
          </p:cNvSpPr>
          <p:nvPr/>
        </p:nvSpPr>
        <p:spPr bwMode="auto">
          <a:xfrm>
            <a:off x="5500688" y="5375275"/>
            <a:ext cx="18859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20448C"/>
                </a:solidFill>
              </a:rPr>
              <a:t>GEERT GREVING</a:t>
            </a:r>
          </a:p>
        </p:txBody>
      </p:sp>
      <p:sp>
        <p:nvSpPr>
          <p:cNvPr id="20521" name="ZoneTexte 42"/>
          <p:cNvSpPr txBox="1">
            <a:spLocks noChangeArrowheads="1"/>
          </p:cNvSpPr>
          <p:nvPr/>
        </p:nvSpPr>
        <p:spPr bwMode="auto">
          <a:xfrm>
            <a:off x="5500688" y="4805363"/>
            <a:ext cx="19288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20448C"/>
                </a:solidFill>
              </a:rPr>
              <a:t>AGNES GRIMONT</a:t>
            </a:r>
          </a:p>
        </p:txBody>
      </p:sp>
      <p:sp>
        <p:nvSpPr>
          <p:cNvPr id="20522" name="ZoneTexte 43"/>
          <p:cNvSpPr txBox="1">
            <a:spLocks noChangeArrowheads="1"/>
          </p:cNvSpPr>
          <p:nvPr/>
        </p:nvSpPr>
        <p:spPr bwMode="auto">
          <a:xfrm>
            <a:off x="3055938" y="5091113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20448C"/>
                </a:solidFill>
              </a:rPr>
              <a:t>GAS ADVOCACY</a:t>
            </a:r>
          </a:p>
        </p:txBody>
      </p:sp>
      <p:sp>
        <p:nvSpPr>
          <p:cNvPr id="20523" name="ZoneTexte 44"/>
          <p:cNvSpPr txBox="1">
            <a:spLocks noChangeArrowheads="1"/>
          </p:cNvSpPr>
          <p:nvPr/>
        </p:nvSpPr>
        <p:spPr bwMode="auto">
          <a:xfrm>
            <a:off x="3055938" y="5375275"/>
            <a:ext cx="15763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20448C"/>
                </a:solidFill>
              </a:rPr>
              <a:t>GEOPOLITICS</a:t>
            </a:r>
          </a:p>
        </p:txBody>
      </p:sp>
      <p:sp>
        <p:nvSpPr>
          <p:cNvPr id="20524" name="ZoneTexte 45"/>
          <p:cNvSpPr txBox="1">
            <a:spLocks noChangeArrowheads="1"/>
          </p:cNvSpPr>
          <p:nvPr/>
        </p:nvSpPr>
        <p:spPr bwMode="auto">
          <a:xfrm>
            <a:off x="3055938" y="4805363"/>
            <a:ext cx="18303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20448C"/>
                </a:solidFill>
              </a:rPr>
              <a:t>HUMAN CAPITAL</a:t>
            </a:r>
          </a:p>
        </p:txBody>
      </p:sp>
      <p:cxnSp>
        <p:nvCxnSpPr>
          <p:cNvPr id="47" name="Connecteur droit 46"/>
          <p:cNvCxnSpPr>
            <a:cxnSpLocks noChangeShapeType="1"/>
          </p:cNvCxnSpPr>
          <p:nvPr/>
        </p:nvCxnSpPr>
        <p:spPr bwMode="auto">
          <a:xfrm>
            <a:off x="1500188" y="1841500"/>
            <a:ext cx="576262" cy="0"/>
          </a:xfrm>
          <a:prstGeom prst="line">
            <a:avLst/>
          </a:prstGeom>
          <a:noFill/>
          <a:ln w="25400">
            <a:solidFill>
              <a:srgbClr val="20448C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48" name="Connecteur droit 47"/>
          <p:cNvCxnSpPr>
            <a:cxnSpLocks noChangeShapeType="1"/>
          </p:cNvCxnSpPr>
          <p:nvPr/>
        </p:nvCxnSpPr>
        <p:spPr bwMode="auto">
          <a:xfrm>
            <a:off x="1500188" y="2128838"/>
            <a:ext cx="576262" cy="0"/>
          </a:xfrm>
          <a:prstGeom prst="line">
            <a:avLst/>
          </a:prstGeom>
          <a:noFill/>
          <a:ln w="25400">
            <a:solidFill>
              <a:srgbClr val="20448C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49" name="Connecteur droit 48"/>
          <p:cNvCxnSpPr>
            <a:cxnSpLocks noChangeShapeType="1"/>
          </p:cNvCxnSpPr>
          <p:nvPr/>
        </p:nvCxnSpPr>
        <p:spPr bwMode="auto">
          <a:xfrm>
            <a:off x="1500188" y="2398713"/>
            <a:ext cx="576262" cy="0"/>
          </a:xfrm>
          <a:prstGeom prst="line">
            <a:avLst/>
          </a:prstGeom>
          <a:noFill/>
          <a:ln w="25400">
            <a:solidFill>
              <a:srgbClr val="20448C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0" name="Connecteur droit 49"/>
          <p:cNvCxnSpPr>
            <a:cxnSpLocks noChangeShapeType="1"/>
          </p:cNvCxnSpPr>
          <p:nvPr/>
        </p:nvCxnSpPr>
        <p:spPr bwMode="auto">
          <a:xfrm>
            <a:off x="1500188" y="2663825"/>
            <a:ext cx="576262" cy="0"/>
          </a:xfrm>
          <a:prstGeom prst="line">
            <a:avLst/>
          </a:prstGeom>
          <a:noFill/>
          <a:ln w="25400">
            <a:solidFill>
              <a:srgbClr val="20448C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1" name="Connecteur droit 50"/>
          <p:cNvCxnSpPr>
            <a:cxnSpLocks noChangeShapeType="1"/>
          </p:cNvCxnSpPr>
          <p:nvPr/>
        </p:nvCxnSpPr>
        <p:spPr bwMode="auto">
          <a:xfrm>
            <a:off x="1500188" y="2930525"/>
            <a:ext cx="576262" cy="0"/>
          </a:xfrm>
          <a:prstGeom prst="line">
            <a:avLst/>
          </a:prstGeom>
          <a:noFill/>
          <a:ln w="25400">
            <a:solidFill>
              <a:srgbClr val="20448C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2" name="Connecteur droit 51"/>
          <p:cNvCxnSpPr>
            <a:cxnSpLocks noChangeShapeType="1"/>
          </p:cNvCxnSpPr>
          <p:nvPr/>
        </p:nvCxnSpPr>
        <p:spPr bwMode="auto">
          <a:xfrm>
            <a:off x="1500188" y="3240088"/>
            <a:ext cx="576262" cy="0"/>
          </a:xfrm>
          <a:prstGeom prst="line">
            <a:avLst/>
          </a:prstGeom>
          <a:noFill/>
          <a:ln w="25400">
            <a:solidFill>
              <a:srgbClr val="20448C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3" name="Connecteur droit 52"/>
          <p:cNvCxnSpPr>
            <a:cxnSpLocks noChangeShapeType="1"/>
          </p:cNvCxnSpPr>
          <p:nvPr/>
        </p:nvCxnSpPr>
        <p:spPr bwMode="auto">
          <a:xfrm>
            <a:off x="1500188" y="3529013"/>
            <a:ext cx="576262" cy="0"/>
          </a:xfrm>
          <a:prstGeom prst="line">
            <a:avLst/>
          </a:prstGeom>
          <a:noFill/>
          <a:ln w="25400">
            <a:solidFill>
              <a:srgbClr val="20448C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4" name="Connecteur droit 53"/>
          <p:cNvCxnSpPr>
            <a:cxnSpLocks noChangeShapeType="1"/>
          </p:cNvCxnSpPr>
          <p:nvPr/>
        </p:nvCxnSpPr>
        <p:spPr bwMode="auto">
          <a:xfrm>
            <a:off x="1500188" y="3779838"/>
            <a:ext cx="576262" cy="0"/>
          </a:xfrm>
          <a:prstGeom prst="line">
            <a:avLst/>
          </a:prstGeom>
          <a:noFill/>
          <a:ln w="25400">
            <a:solidFill>
              <a:srgbClr val="20448C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5" name="Connecteur droit 54"/>
          <p:cNvCxnSpPr>
            <a:cxnSpLocks noChangeShapeType="1"/>
          </p:cNvCxnSpPr>
          <p:nvPr/>
        </p:nvCxnSpPr>
        <p:spPr bwMode="auto">
          <a:xfrm>
            <a:off x="1500188" y="4032250"/>
            <a:ext cx="576262" cy="0"/>
          </a:xfrm>
          <a:prstGeom prst="line">
            <a:avLst/>
          </a:prstGeom>
          <a:noFill/>
          <a:ln w="25400">
            <a:solidFill>
              <a:srgbClr val="20448C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6" name="Connecteur droit 55"/>
          <p:cNvCxnSpPr>
            <a:cxnSpLocks noChangeShapeType="1"/>
          </p:cNvCxnSpPr>
          <p:nvPr/>
        </p:nvCxnSpPr>
        <p:spPr bwMode="auto">
          <a:xfrm>
            <a:off x="1500188" y="4321175"/>
            <a:ext cx="576262" cy="0"/>
          </a:xfrm>
          <a:prstGeom prst="line">
            <a:avLst/>
          </a:prstGeom>
          <a:noFill/>
          <a:ln w="25400">
            <a:solidFill>
              <a:srgbClr val="20448C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7" name="Connecteur droit 56"/>
          <p:cNvCxnSpPr>
            <a:cxnSpLocks noChangeShapeType="1"/>
          </p:cNvCxnSpPr>
          <p:nvPr/>
        </p:nvCxnSpPr>
        <p:spPr bwMode="auto">
          <a:xfrm>
            <a:off x="1500188" y="4608513"/>
            <a:ext cx="576262" cy="0"/>
          </a:xfrm>
          <a:prstGeom prst="line">
            <a:avLst/>
          </a:prstGeom>
          <a:noFill/>
          <a:ln w="25400">
            <a:solidFill>
              <a:srgbClr val="20448C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8" name="Connecteur droit 57"/>
          <p:cNvCxnSpPr>
            <a:cxnSpLocks noChangeShapeType="1"/>
          </p:cNvCxnSpPr>
          <p:nvPr/>
        </p:nvCxnSpPr>
        <p:spPr bwMode="auto">
          <a:xfrm>
            <a:off x="1500188" y="5021263"/>
            <a:ext cx="576262" cy="0"/>
          </a:xfrm>
          <a:prstGeom prst="line">
            <a:avLst/>
          </a:prstGeom>
          <a:noFill/>
          <a:ln w="25400">
            <a:solidFill>
              <a:srgbClr val="20448C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9" name="Connecteur droit 58"/>
          <p:cNvCxnSpPr>
            <a:cxnSpLocks noChangeShapeType="1"/>
          </p:cNvCxnSpPr>
          <p:nvPr/>
        </p:nvCxnSpPr>
        <p:spPr bwMode="auto">
          <a:xfrm>
            <a:off x="1500188" y="5275263"/>
            <a:ext cx="576262" cy="0"/>
          </a:xfrm>
          <a:prstGeom prst="line">
            <a:avLst/>
          </a:prstGeom>
          <a:noFill/>
          <a:ln w="25400">
            <a:solidFill>
              <a:srgbClr val="20448C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60" name="Connecteur droit 59"/>
          <p:cNvCxnSpPr>
            <a:cxnSpLocks noChangeShapeType="1"/>
          </p:cNvCxnSpPr>
          <p:nvPr/>
        </p:nvCxnSpPr>
        <p:spPr bwMode="auto">
          <a:xfrm>
            <a:off x="1500188" y="5519738"/>
            <a:ext cx="576262" cy="0"/>
          </a:xfrm>
          <a:prstGeom prst="line">
            <a:avLst/>
          </a:prstGeom>
          <a:noFill/>
          <a:ln w="25400">
            <a:solidFill>
              <a:srgbClr val="20448C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61" name="Connecteur droit 60"/>
          <p:cNvCxnSpPr>
            <a:cxnSpLocks noChangeShapeType="1"/>
          </p:cNvCxnSpPr>
          <p:nvPr/>
        </p:nvCxnSpPr>
        <p:spPr bwMode="auto">
          <a:xfrm>
            <a:off x="4643438" y="1841500"/>
            <a:ext cx="828675" cy="0"/>
          </a:xfrm>
          <a:prstGeom prst="line">
            <a:avLst/>
          </a:prstGeom>
          <a:noFill/>
          <a:ln w="25400">
            <a:solidFill>
              <a:srgbClr val="20448C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62" name="Connecteur droit 61"/>
          <p:cNvCxnSpPr>
            <a:cxnSpLocks noChangeShapeType="1"/>
          </p:cNvCxnSpPr>
          <p:nvPr/>
        </p:nvCxnSpPr>
        <p:spPr bwMode="auto">
          <a:xfrm>
            <a:off x="4643438" y="2128838"/>
            <a:ext cx="828675" cy="0"/>
          </a:xfrm>
          <a:prstGeom prst="line">
            <a:avLst/>
          </a:prstGeom>
          <a:noFill/>
          <a:ln w="25400">
            <a:solidFill>
              <a:srgbClr val="20448C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63" name="Connecteur droit 62"/>
          <p:cNvCxnSpPr>
            <a:cxnSpLocks noChangeShapeType="1"/>
          </p:cNvCxnSpPr>
          <p:nvPr/>
        </p:nvCxnSpPr>
        <p:spPr bwMode="auto">
          <a:xfrm>
            <a:off x="4643438" y="2398713"/>
            <a:ext cx="828675" cy="0"/>
          </a:xfrm>
          <a:prstGeom prst="line">
            <a:avLst/>
          </a:prstGeom>
          <a:noFill/>
          <a:ln w="25400">
            <a:solidFill>
              <a:srgbClr val="20448C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64" name="Connecteur droit 63"/>
          <p:cNvCxnSpPr>
            <a:cxnSpLocks noChangeShapeType="1"/>
          </p:cNvCxnSpPr>
          <p:nvPr/>
        </p:nvCxnSpPr>
        <p:spPr bwMode="auto">
          <a:xfrm>
            <a:off x="4643438" y="2663825"/>
            <a:ext cx="828675" cy="0"/>
          </a:xfrm>
          <a:prstGeom prst="line">
            <a:avLst/>
          </a:prstGeom>
          <a:noFill/>
          <a:ln w="25400">
            <a:solidFill>
              <a:srgbClr val="20448C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65" name="Connecteur droit 64"/>
          <p:cNvCxnSpPr>
            <a:cxnSpLocks noChangeShapeType="1"/>
          </p:cNvCxnSpPr>
          <p:nvPr/>
        </p:nvCxnSpPr>
        <p:spPr bwMode="auto">
          <a:xfrm>
            <a:off x="4643438" y="2930525"/>
            <a:ext cx="828675" cy="0"/>
          </a:xfrm>
          <a:prstGeom prst="line">
            <a:avLst/>
          </a:prstGeom>
          <a:noFill/>
          <a:ln w="25400">
            <a:solidFill>
              <a:srgbClr val="20448C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66" name="Connecteur droit 65"/>
          <p:cNvCxnSpPr>
            <a:cxnSpLocks noChangeShapeType="1"/>
          </p:cNvCxnSpPr>
          <p:nvPr/>
        </p:nvCxnSpPr>
        <p:spPr bwMode="auto">
          <a:xfrm>
            <a:off x="4643438" y="3240088"/>
            <a:ext cx="828675" cy="0"/>
          </a:xfrm>
          <a:prstGeom prst="line">
            <a:avLst/>
          </a:prstGeom>
          <a:noFill/>
          <a:ln w="25400">
            <a:solidFill>
              <a:srgbClr val="20448C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67" name="Connecteur droit 66"/>
          <p:cNvCxnSpPr>
            <a:cxnSpLocks noChangeShapeType="1"/>
          </p:cNvCxnSpPr>
          <p:nvPr/>
        </p:nvCxnSpPr>
        <p:spPr bwMode="auto">
          <a:xfrm>
            <a:off x="4643438" y="3529013"/>
            <a:ext cx="828675" cy="0"/>
          </a:xfrm>
          <a:prstGeom prst="line">
            <a:avLst/>
          </a:prstGeom>
          <a:noFill/>
          <a:ln w="25400">
            <a:solidFill>
              <a:srgbClr val="20448C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68" name="Connecteur droit 67"/>
          <p:cNvCxnSpPr>
            <a:cxnSpLocks noChangeShapeType="1"/>
          </p:cNvCxnSpPr>
          <p:nvPr/>
        </p:nvCxnSpPr>
        <p:spPr bwMode="auto">
          <a:xfrm>
            <a:off x="4643438" y="3779838"/>
            <a:ext cx="828675" cy="0"/>
          </a:xfrm>
          <a:prstGeom prst="line">
            <a:avLst/>
          </a:prstGeom>
          <a:noFill/>
          <a:ln w="25400">
            <a:solidFill>
              <a:srgbClr val="20448C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69" name="Connecteur droit 68"/>
          <p:cNvCxnSpPr>
            <a:cxnSpLocks noChangeShapeType="1"/>
          </p:cNvCxnSpPr>
          <p:nvPr/>
        </p:nvCxnSpPr>
        <p:spPr bwMode="auto">
          <a:xfrm>
            <a:off x="5254625" y="4032250"/>
            <a:ext cx="179388" cy="0"/>
          </a:xfrm>
          <a:prstGeom prst="line">
            <a:avLst/>
          </a:prstGeom>
          <a:noFill/>
          <a:ln w="25400">
            <a:solidFill>
              <a:srgbClr val="20448C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70" name="Connecteur droit 69"/>
          <p:cNvCxnSpPr>
            <a:cxnSpLocks noChangeShapeType="1"/>
          </p:cNvCxnSpPr>
          <p:nvPr/>
        </p:nvCxnSpPr>
        <p:spPr bwMode="auto">
          <a:xfrm>
            <a:off x="4643438" y="4321175"/>
            <a:ext cx="863600" cy="0"/>
          </a:xfrm>
          <a:prstGeom prst="line">
            <a:avLst/>
          </a:prstGeom>
          <a:noFill/>
          <a:ln w="25400">
            <a:solidFill>
              <a:srgbClr val="20448C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71" name="Connecteur droit 70"/>
          <p:cNvCxnSpPr>
            <a:cxnSpLocks noChangeShapeType="1"/>
          </p:cNvCxnSpPr>
          <p:nvPr/>
        </p:nvCxnSpPr>
        <p:spPr bwMode="auto">
          <a:xfrm>
            <a:off x="4643438" y="4608513"/>
            <a:ext cx="863600" cy="0"/>
          </a:xfrm>
          <a:prstGeom prst="line">
            <a:avLst/>
          </a:prstGeom>
          <a:noFill/>
          <a:ln w="25400">
            <a:solidFill>
              <a:srgbClr val="20448C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72" name="Connecteur droit 71"/>
          <p:cNvCxnSpPr>
            <a:cxnSpLocks noChangeShapeType="1"/>
          </p:cNvCxnSpPr>
          <p:nvPr/>
        </p:nvCxnSpPr>
        <p:spPr bwMode="auto">
          <a:xfrm>
            <a:off x="4930775" y="5021263"/>
            <a:ext cx="576263" cy="0"/>
          </a:xfrm>
          <a:prstGeom prst="line">
            <a:avLst/>
          </a:prstGeom>
          <a:noFill/>
          <a:ln w="25400">
            <a:solidFill>
              <a:srgbClr val="20448C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73" name="Connecteur droit 72"/>
          <p:cNvCxnSpPr>
            <a:cxnSpLocks noChangeShapeType="1"/>
          </p:cNvCxnSpPr>
          <p:nvPr/>
        </p:nvCxnSpPr>
        <p:spPr bwMode="auto">
          <a:xfrm>
            <a:off x="4930775" y="5275263"/>
            <a:ext cx="576263" cy="0"/>
          </a:xfrm>
          <a:prstGeom prst="line">
            <a:avLst/>
          </a:prstGeom>
          <a:noFill/>
          <a:ln w="25400">
            <a:solidFill>
              <a:srgbClr val="20448C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74" name="Connecteur droit 73"/>
          <p:cNvCxnSpPr>
            <a:cxnSpLocks noChangeShapeType="1"/>
          </p:cNvCxnSpPr>
          <p:nvPr/>
        </p:nvCxnSpPr>
        <p:spPr bwMode="auto">
          <a:xfrm>
            <a:off x="4643438" y="5519738"/>
            <a:ext cx="863600" cy="0"/>
          </a:xfrm>
          <a:prstGeom prst="line">
            <a:avLst/>
          </a:prstGeom>
          <a:noFill/>
          <a:ln w="25400">
            <a:solidFill>
              <a:srgbClr val="20448C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20553" name="Image 14345"/>
          <p:cNvPicPr preferRelativeResize="0"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4263" y="1643063"/>
            <a:ext cx="431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4" name="Image 14346"/>
          <p:cNvPicPr preferRelativeResize="0"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4263" y="1843088"/>
            <a:ext cx="431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5" name="Image 14347"/>
          <p:cNvPicPr preferRelativeResize="0"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4263" y="2217738"/>
            <a:ext cx="431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6" name="Image 14348"/>
          <p:cNvPicPr preferRelativeResize="0"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4263" y="2520950"/>
            <a:ext cx="431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7" name="Image 14349"/>
          <p:cNvPicPr preferRelativeResize="0"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4263" y="2808288"/>
            <a:ext cx="431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8" name="Image 14350"/>
          <p:cNvPicPr preferRelativeResize="0"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4263" y="3097213"/>
            <a:ext cx="431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9" name="Image 14351"/>
          <p:cNvPicPr preferRelativeResize="0"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4263" y="3384550"/>
            <a:ext cx="431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0" name="Image 14352"/>
          <p:cNvPicPr preferRelativeResize="0"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54263" y="3671888"/>
            <a:ext cx="431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1" name="Image 14353"/>
          <p:cNvPicPr preferRelativeResize="0">
            <a:picLocks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54263" y="3965575"/>
            <a:ext cx="431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2" name="Image 14354"/>
          <p:cNvPicPr preferRelativeResize="0">
            <a:picLocks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54263" y="4248150"/>
            <a:ext cx="431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3" name="Image 14355"/>
          <p:cNvPicPr preferRelativeResize="0">
            <a:picLocks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54263" y="4530725"/>
            <a:ext cx="431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4" name="ZoneTexte 95"/>
          <p:cNvSpPr txBox="1">
            <a:spLocks noChangeArrowheads="1"/>
          </p:cNvSpPr>
          <p:nvPr/>
        </p:nvSpPr>
        <p:spPr bwMode="auto">
          <a:xfrm>
            <a:off x="4257675" y="1162050"/>
            <a:ext cx="9572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20448C"/>
                </a:solidFill>
              </a:rPr>
              <a:t>CHAIRS</a:t>
            </a:r>
          </a:p>
        </p:txBody>
      </p:sp>
      <p:sp>
        <p:nvSpPr>
          <p:cNvPr id="20565" name="ZoneTexte 96"/>
          <p:cNvSpPr txBox="1">
            <a:spLocks noChangeArrowheads="1"/>
          </p:cNvSpPr>
          <p:nvPr/>
        </p:nvSpPr>
        <p:spPr bwMode="auto">
          <a:xfrm>
            <a:off x="7431088" y="1143000"/>
            <a:ext cx="14081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600">
                <a:solidFill>
                  <a:srgbClr val="20448C"/>
                </a:solidFill>
              </a:rPr>
              <a:t>Vice CHAIRS</a:t>
            </a:r>
          </a:p>
          <a:p>
            <a:pPr algn="ctr"/>
            <a:r>
              <a:rPr lang="fr-FR" sz="1600">
                <a:solidFill>
                  <a:srgbClr val="20448C"/>
                </a:solidFill>
              </a:rPr>
              <a:t>from</a:t>
            </a:r>
          </a:p>
        </p:txBody>
      </p:sp>
      <p:pic>
        <p:nvPicPr>
          <p:cNvPr id="20566" name="Image 2"/>
          <p:cNvPicPr preferRelativeResize="0">
            <a:picLocks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26388" y="2786063"/>
            <a:ext cx="3603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7" name="Image 14349"/>
          <p:cNvPicPr preferRelativeResize="0">
            <a:picLocks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26388" y="1928813"/>
            <a:ext cx="3603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8" name="Image 14335"/>
          <p:cNvPicPr preferRelativeResize="0">
            <a:picLocks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26388" y="2286000"/>
            <a:ext cx="3603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9" name="Image 14354"/>
          <p:cNvPicPr preferRelativeResize="0">
            <a:picLocks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26388" y="2500313"/>
            <a:ext cx="3603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0" name="Image 14339"/>
          <p:cNvPicPr preferRelativeResize="0">
            <a:picLocks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26388" y="4198938"/>
            <a:ext cx="3603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1" name="Image 14350"/>
          <p:cNvPicPr preferRelativeResize="0">
            <a:picLocks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926388" y="3857625"/>
            <a:ext cx="3603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2" name="Image 14351"/>
          <p:cNvPicPr preferRelativeResize="0">
            <a:picLocks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926388" y="3571875"/>
            <a:ext cx="3603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3" name="Image 14353"/>
          <p:cNvPicPr preferRelativeResize="0">
            <a:picLocks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54263" y="5394325"/>
            <a:ext cx="431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4" name="Image 14353"/>
          <p:cNvPicPr preferRelativeResize="0">
            <a:picLocks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926388" y="3357563"/>
            <a:ext cx="3603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5" name="Image 14347"/>
          <p:cNvPicPr preferRelativeResize="0">
            <a:picLocks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926388" y="3071813"/>
            <a:ext cx="3603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6" name="Image 14336"/>
          <p:cNvPicPr preferRelativeResize="0">
            <a:picLocks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926388" y="4857750"/>
            <a:ext cx="3603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7" name="Image 14355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929563" y="5143500"/>
            <a:ext cx="3968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8" name="Image 14352"/>
          <p:cNvPicPr preferRelativeResize="0">
            <a:picLocks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926388" y="5357813"/>
            <a:ext cx="3603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9" name="Image 14348"/>
          <p:cNvPicPr preferRelativeResize="0">
            <a:picLocks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926388" y="4500563"/>
            <a:ext cx="3603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0" name="Picture 100"/>
          <p:cNvPicPr preferRelativeResize="0">
            <a:picLocks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354263" y="4857750"/>
            <a:ext cx="431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2F4D71"/>
            </a:outerShdw>
          </a:effectLst>
        </p:spPr>
      </p:pic>
      <p:pic>
        <p:nvPicPr>
          <p:cNvPr id="20581" name="Picture 101"/>
          <p:cNvPicPr preferRelativeResize="0">
            <a:picLocks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354263" y="5116513"/>
            <a:ext cx="431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2F4D71"/>
            </a:outerShdw>
          </a:effectLst>
        </p:spPr>
      </p:pic>
      <p:pic>
        <p:nvPicPr>
          <p:cNvPr id="20582" name="Picture 102"/>
          <p:cNvPicPr preferRelativeResize="0">
            <a:picLocks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7926388" y="1706563"/>
            <a:ext cx="3603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2F4D71"/>
            </a:outerShdw>
          </a:effectLst>
        </p:spPr>
      </p:pic>
      <p:sp>
        <p:nvSpPr>
          <p:cNvPr id="103" name="Accolade fermante 102"/>
          <p:cNvSpPr/>
          <p:nvPr/>
        </p:nvSpPr>
        <p:spPr>
          <a:xfrm rot="16200000">
            <a:off x="4679157" y="-964407"/>
            <a:ext cx="285750" cy="5072063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  <a:normAutofit/>
      </a:bodyPr>
      <a:lstStyle>
        <a:defPPr marL="0" marR="0" indent="0" algn="l" defTabSz="914400" rtl="0" eaLnBrk="0" fontAlgn="base" latinLnBrk="0" hangingPunct="0">
          <a:lnSpc>
            <a:spcPct val="6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3600" b="0" i="0" u="none" strike="noStrike" kern="1200" cap="none" spc="0" normalizeH="0" baseline="0" noProof="0" smtClean="0">
            <a:ln>
              <a:noFill/>
            </a:ln>
            <a:solidFill>
              <a:srgbClr val="3B4247"/>
            </a:solidFill>
            <a:effectLst/>
            <a:uLnTx/>
            <a:uFillTx/>
            <a:latin typeface="Vrinda" pitchFamily="2" charset="0"/>
            <a:ea typeface="+mn-ea"/>
            <a:cs typeface="Vrinda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2838</TotalTime>
  <Words>984</Words>
  <Application>Microsoft Office PowerPoint</Application>
  <PresentationFormat>Affichage à l'écran (4:3)</PresentationFormat>
  <Paragraphs>397</Paragraphs>
  <Slides>35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6" baseType="lpstr">
      <vt:lpstr>Thème Office</vt:lpstr>
      <vt:lpstr>Coordination Committee 2012-2015</vt:lpstr>
      <vt:lpstr>2012 – 2015 Key Authorities</vt:lpstr>
      <vt:lpstr>Introduction to the French Team</vt:lpstr>
      <vt:lpstr>Triennium Theme</vt:lpstr>
      <vt:lpstr>Strategic guidelines:  main headlines</vt:lpstr>
      <vt:lpstr>Strategic vision 2012 – 2015 The 4 pillars </vt:lpstr>
      <vt:lpstr>2012 – 2015 Strategic vision  for Paris</vt:lpstr>
      <vt:lpstr>Committee Structure 2012-2015</vt:lpstr>
      <vt:lpstr>IGU Committee and TF Chairs </vt:lpstr>
      <vt:lpstr>Task Forces</vt:lpstr>
      <vt:lpstr> </vt:lpstr>
      <vt:lpstr> </vt:lpstr>
      <vt:lpstr>New issues and continuity : special reports</vt:lpstr>
      <vt:lpstr>Suggested Transversal Issues</vt:lpstr>
      <vt:lpstr>Strategic vision 2012 – 2015 The 4 pillars </vt:lpstr>
      <vt:lpstr> </vt:lpstr>
      <vt:lpstr>Membership participation</vt:lpstr>
      <vt:lpstr>Key milestones special reports</vt:lpstr>
      <vt:lpstr>Key milestones : papers submission</vt:lpstr>
      <vt:lpstr>Dates and venues of the Triennium CC meetings + Pillar’s Workshops</vt:lpstr>
      <vt:lpstr>IGU WEBSITE</vt:lpstr>
      <vt:lpstr>French Triennium 2012 – 2015 WEBSITE</vt:lpstr>
      <vt:lpstr>French Triennium 2012 – 2015 WEBSITE</vt:lpstr>
      <vt:lpstr>French Triennium 2012 – 2015 EXTRANET</vt:lpstr>
      <vt:lpstr>French Triennium 2012 – 2015 EXTRANET – connect &amp; login</vt:lpstr>
      <vt:lpstr>French Triennium 2012 – 2015 EXTRANET – see all member’s ideas</vt:lpstr>
      <vt:lpstr>French Triennium 2012 – 2015 EXTRANET – see all  TF 1 ideas</vt:lpstr>
      <vt:lpstr>French Triennium 2012 – 2015 EXTRANET – see TF 1  Agenda</vt:lpstr>
      <vt:lpstr>French Triennium 2012 – 2015 EXTRANET – see upcoming meetings</vt:lpstr>
      <vt:lpstr>French Triennium 2012 – 2015 EXTRANET – share your ideas</vt:lpstr>
      <vt:lpstr>French Triennium 2012 – 2015 EXTRANET – attach a document</vt:lpstr>
      <vt:lpstr>French Triennium 2012 – 2015 EXTRANET – comment an idea</vt:lpstr>
      <vt:lpstr>French Triennium 2012 – 2015 EXTRANET – vote for an idea</vt:lpstr>
      <vt:lpstr>French Triennium 2012 – 2015 EXTRANET – see upcoming meetings</vt:lpstr>
      <vt:lpstr>Coordination Committee 2012-2015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Antoine Beaulieu</dc:creator>
  <cp:lastModifiedBy>KZ1058</cp:lastModifiedBy>
  <cp:revision>203</cp:revision>
  <cp:lastPrinted>2012-05-09T10:04:35Z</cp:lastPrinted>
  <dcterms:created xsi:type="dcterms:W3CDTF">2012-09-17T05:46:03Z</dcterms:created>
  <dcterms:modified xsi:type="dcterms:W3CDTF">2012-09-25T23:10:42Z</dcterms:modified>
</cp:coreProperties>
</file>